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30" r:id="rId4"/>
    <p:sldMasterId id="2147483859" r:id="rId5"/>
  </p:sldMasterIdLst>
  <p:notesMasterIdLst>
    <p:notesMasterId r:id="rId32"/>
  </p:notesMasterIdLst>
  <p:handoutMasterIdLst>
    <p:handoutMasterId r:id="rId33"/>
  </p:handoutMasterIdLst>
  <p:sldIdLst>
    <p:sldId id="2147469654" r:id="rId6"/>
    <p:sldId id="2147469702" r:id="rId7"/>
    <p:sldId id="2147469725" r:id="rId8"/>
    <p:sldId id="2147469721" r:id="rId9"/>
    <p:sldId id="2147469699" r:id="rId10"/>
    <p:sldId id="2147469703" r:id="rId11"/>
    <p:sldId id="2147469724" r:id="rId12"/>
    <p:sldId id="2147308503" r:id="rId13"/>
    <p:sldId id="2147469675" r:id="rId14"/>
    <p:sldId id="2147469676" r:id="rId15"/>
    <p:sldId id="2147469677" r:id="rId16"/>
    <p:sldId id="2147469679" r:id="rId17"/>
    <p:sldId id="2147469708" r:id="rId18"/>
    <p:sldId id="2147469710" r:id="rId19"/>
    <p:sldId id="2147469711" r:id="rId20"/>
    <p:sldId id="2147469712" r:id="rId21"/>
    <p:sldId id="2147469713" r:id="rId22"/>
    <p:sldId id="2147469673" r:id="rId23"/>
    <p:sldId id="2147469683" r:id="rId24"/>
    <p:sldId id="2147469684" r:id="rId25"/>
    <p:sldId id="2147469685" r:id="rId26"/>
    <p:sldId id="2147469686" r:id="rId27"/>
    <p:sldId id="2147469687" r:id="rId28"/>
    <p:sldId id="2147469688" r:id="rId29"/>
    <p:sldId id="2147469718" r:id="rId30"/>
    <p:sldId id="2147469719" r:id="rId31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Jiqiang" initials="SJ" lastIdx="5" clrIdx="0">
    <p:extLst>
      <p:ext uri="{19B8F6BF-5375-455C-9EA6-DF929625EA0E}">
        <p15:presenceInfo xmlns:p15="http://schemas.microsoft.com/office/powerpoint/2012/main" userId="S::jiqiang.song@intel.com::d614d5f2-64bc-4e95-aacf-61adb92cab03" providerId="AD"/>
      </p:ext>
    </p:extLst>
  </p:cmAuthor>
  <p:cmAuthor id="2" name="Krishnan, Vijay" initials="KV" lastIdx="1" clrIdx="1">
    <p:extLst>
      <p:ext uri="{19B8F6BF-5375-455C-9EA6-DF929625EA0E}">
        <p15:presenceInfo xmlns:p15="http://schemas.microsoft.com/office/powerpoint/2012/main" userId="S::vijay.krishnan@intel.com::c495467f-b3fd-4b81-9845-d0b3dba4f5f4" providerId="AD"/>
      </p:ext>
    </p:extLst>
  </p:cmAuthor>
  <p:cmAuthor id="3" name="Feng, Zheng Fion" initials="FF" lastIdx="1" clrIdx="2">
    <p:extLst>
      <p:ext uri="{19B8F6BF-5375-455C-9EA6-DF929625EA0E}">
        <p15:presenceInfo xmlns:p15="http://schemas.microsoft.com/office/powerpoint/2012/main" userId="S::zheng.fion.feng@intel.com::658cff39-213c-4820-9f69-14bca6fe11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B402"/>
    <a:srgbClr val="2DC9D1"/>
    <a:srgbClr val="00FED4"/>
    <a:srgbClr val="0000FF"/>
    <a:srgbClr val="FEB8BA"/>
    <a:srgbClr val="DCDCDC"/>
    <a:srgbClr val="2872C5"/>
    <a:srgbClr val="004A86"/>
    <a:srgbClr val="FC6467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C9140-8BC7-4487-8701-E44900A00805}" v="141" dt="2023-04-24T09:18:47.50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4440" autoAdjust="0"/>
  </p:normalViewPr>
  <p:slideViewPr>
    <p:cSldViewPr snapToGrid="0">
      <p:cViewPr varScale="1">
        <p:scale>
          <a:sx n="86" d="100"/>
          <a:sy n="86" d="100"/>
        </p:scale>
        <p:origin x="480" y="53"/>
      </p:cViewPr>
      <p:guideLst>
        <p:guide orient="horz" pos="4032"/>
        <p:guide pos="7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intel-my.sharepoint.com/personal/chenlu_miao_intel_com/Documents/Spatial_PF_Per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intel-my.sharepoint.com/personal/chenlu_miao_intel_com/Documents/Microsoft%20Teams%20Chat%20Files/PF_l1d_Perf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Normalized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'All score (2)'!$K$2</c:f>
              <c:strCache>
                <c:ptCount val="1"/>
                <c:pt idx="0">
                  <c:v>SPP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(2)'!$K$3:$K$31</c:f>
              <c:numCache>
                <c:formatCode>General</c:formatCode>
                <c:ptCount val="29"/>
                <c:pt idx="0">
                  <c:v>1.0658609229413234</c:v>
                </c:pt>
                <c:pt idx="1">
                  <c:v>1.0858552708276421</c:v>
                </c:pt>
                <c:pt idx="2">
                  <c:v>1.1416465625947658</c:v>
                </c:pt>
                <c:pt idx="3">
                  <c:v>1.3114568215644691</c:v>
                </c:pt>
                <c:pt idx="4">
                  <c:v>1.0240906900979849</c:v>
                </c:pt>
                <c:pt idx="5">
                  <c:v>1.0827297100545656</c:v>
                </c:pt>
                <c:pt idx="6">
                  <c:v>1.0086041548554034</c:v>
                </c:pt>
                <c:pt idx="7">
                  <c:v>1.8396963154260531</c:v>
                </c:pt>
                <c:pt idx="8">
                  <c:v>1.0442128945958509</c:v>
                </c:pt>
                <c:pt idx="9">
                  <c:v>1.0717178957825104</c:v>
                </c:pt>
                <c:pt idx="10">
                  <c:v>1.044430058720571</c:v>
                </c:pt>
                <c:pt idx="11">
                  <c:v>1.274427540517427</c:v>
                </c:pt>
                <c:pt idx="12">
                  <c:v>2.3413138935682682</c:v>
                </c:pt>
                <c:pt idx="13">
                  <c:v>1.0280299757032034</c:v>
                </c:pt>
                <c:pt idx="14">
                  <c:v>1.6282571003434501</c:v>
                </c:pt>
                <c:pt idx="15">
                  <c:v>1.6745116259699582</c:v>
                </c:pt>
                <c:pt idx="16">
                  <c:v>1.1447291884800652</c:v>
                </c:pt>
                <c:pt idx="17">
                  <c:v>1.4460448745839753</c:v>
                </c:pt>
                <c:pt idx="18">
                  <c:v>2.1216228063410041</c:v>
                </c:pt>
                <c:pt idx="19">
                  <c:v>1.0136584718346431</c:v>
                </c:pt>
                <c:pt idx="20">
                  <c:v>1.2482901300876876</c:v>
                </c:pt>
                <c:pt idx="21">
                  <c:v>1.6875727768654343</c:v>
                </c:pt>
                <c:pt idx="22">
                  <c:v>1.0045861645643477</c:v>
                </c:pt>
                <c:pt idx="23">
                  <c:v>1.0480290317825913</c:v>
                </c:pt>
                <c:pt idx="24">
                  <c:v>3.0746973028736373</c:v>
                </c:pt>
                <c:pt idx="25">
                  <c:v>1.0538837111389663</c:v>
                </c:pt>
                <c:pt idx="26">
                  <c:v>2.636776382668792</c:v>
                </c:pt>
                <c:pt idx="27">
                  <c:v>1.8483125798041573</c:v>
                </c:pt>
                <c:pt idx="28">
                  <c:v>1.3824895106604631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34-47B3-A245-11F068F3E9C0}"/>
            </c:ext>
          </c:extLst>
        </c:ser>
        <c:ser>
          <c:idx val="1"/>
          <c:order val="1"/>
          <c:tx>
            <c:strRef>
              <c:f>'All score (2)'!$L$2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(2)'!$L$3:$L$31</c:f>
              <c:numCache>
                <c:formatCode>General</c:formatCode>
                <c:ptCount val="29"/>
                <c:pt idx="0">
                  <c:v>1.0648431326081593</c:v>
                </c:pt>
                <c:pt idx="1">
                  <c:v>1.074335121736127</c:v>
                </c:pt>
                <c:pt idx="2">
                  <c:v>1.131041325068767</c:v>
                </c:pt>
                <c:pt idx="3">
                  <c:v>1.1725840864277783</c:v>
                </c:pt>
                <c:pt idx="4">
                  <c:v>1.0198033463853131</c:v>
                </c:pt>
                <c:pt idx="5">
                  <c:v>1.0920120886544551</c:v>
                </c:pt>
                <c:pt idx="6">
                  <c:v>1.0007550716917579</c:v>
                </c:pt>
                <c:pt idx="7">
                  <c:v>1.6861256835865794</c:v>
                </c:pt>
                <c:pt idx="8">
                  <c:v>1.0320629911591346</c:v>
                </c:pt>
                <c:pt idx="9">
                  <c:v>1.1011510900160386</c:v>
                </c:pt>
                <c:pt idx="10">
                  <c:v>1.0303145163021317</c:v>
                </c:pt>
                <c:pt idx="11">
                  <c:v>1.2891519687354227</c:v>
                </c:pt>
                <c:pt idx="12">
                  <c:v>2.3237616185497485</c:v>
                </c:pt>
                <c:pt idx="13">
                  <c:v>1.00766924044922</c:v>
                </c:pt>
                <c:pt idx="14">
                  <c:v>1.6061289653871542</c:v>
                </c:pt>
                <c:pt idx="15">
                  <c:v>1.3808861354106374</c:v>
                </c:pt>
                <c:pt idx="16">
                  <c:v>1.1430560348281924</c:v>
                </c:pt>
                <c:pt idx="17">
                  <c:v>1.0051529583153338</c:v>
                </c:pt>
                <c:pt idx="18">
                  <c:v>2.0345975180338183</c:v>
                </c:pt>
                <c:pt idx="19">
                  <c:v>1.0111297076398169</c:v>
                </c:pt>
                <c:pt idx="20">
                  <c:v>1.2478501364100205</c:v>
                </c:pt>
                <c:pt idx="21">
                  <c:v>1.6669698305771563</c:v>
                </c:pt>
                <c:pt idx="22">
                  <c:v>1.0048490036418793</c:v>
                </c:pt>
                <c:pt idx="23">
                  <c:v>1.0505771779070909</c:v>
                </c:pt>
                <c:pt idx="24">
                  <c:v>2.5232663856300634</c:v>
                </c:pt>
                <c:pt idx="25">
                  <c:v>1.046011159933417</c:v>
                </c:pt>
                <c:pt idx="26">
                  <c:v>2.7380615402179718</c:v>
                </c:pt>
                <c:pt idx="27">
                  <c:v>1.766882488163579</c:v>
                </c:pt>
                <c:pt idx="28">
                  <c:v>1.3382663625711193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34-47B3-A245-11F068F3E9C0}"/>
            </c:ext>
          </c:extLst>
        </c:ser>
        <c:ser>
          <c:idx val="2"/>
          <c:order val="2"/>
          <c:tx>
            <c:strRef>
              <c:f>'All score (2)'!$M$2</c:f>
              <c:strCache>
                <c:ptCount val="1"/>
                <c:pt idx="0">
                  <c:v>stride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(2)'!$M$3:$M$31</c:f>
              <c:numCache>
                <c:formatCode>General</c:formatCode>
                <c:ptCount val="29"/>
                <c:pt idx="0">
                  <c:v>1.0127118644067796</c:v>
                </c:pt>
                <c:pt idx="1">
                  <c:v>1.0594795539033457</c:v>
                </c:pt>
                <c:pt idx="2">
                  <c:v>1.0249999999999999</c:v>
                </c:pt>
                <c:pt idx="3">
                  <c:v>1.0861280487804879</c:v>
                </c:pt>
                <c:pt idx="4">
                  <c:v>1.0085261875761264</c:v>
                </c:pt>
                <c:pt idx="5">
                  <c:v>1.0908108108108108</c:v>
                </c:pt>
                <c:pt idx="6">
                  <c:v>1.001137656427759</c:v>
                </c:pt>
                <c:pt idx="7">
                  <c:v>1.0931372549019609</c:v>
                </c:pt>
                <c:pt idx="8">
                  <c:v>1.0154981549815498</c:v>
                </c:pt>
                <c:pt idx="9">
                  <c:v>1.0035671819262781</c:v>
                </c:pt>
                <c:pt idx="10">
                  <c:v>1.0203045685279186</c:v>
                </c:pt>
                <c:pt idx="11">
                  <c:v>1.1284974093264248</c:v>
                </c:pt>
                <c:pt idx="12">
                  <c:v>1.3153988868274582</c:v>
                </c:pt>
                <c:pt idx="13">
                  <c:v>1.0024732069249793</c:v>
                </c:pt>
                <c:pt idx="14">
                  <c:v>1.0730270906949351</c:v>
                </c:pt>
                <c:pt idx="15">
                  <c:v>1.190031152647975</c:v>
                </c:pt>
                <c:pt idx="16">
                  <c:v>1.1266375545851528</c:v>
                </c:pt>
                <c:pt idx="17">
                  <c:v>1.4841498559077808</c:v>
                </c:pt>
                <c:pt idx="18">
                  <c:v>1.395799676898223</c:v>
                </c:pt>
                <c:pt idx="19">
                  <c:v>1.0032520325203251</c:v>
                </c:pt>
                <c:pt idx="20">
                  <c:v>1.0777243589743588</c:v>
                </c:pt>
                <c:pt idx="21">
                  <c:v>1.2346723044397461</c:v>
                </c:pt>
                <c:pt idx="22">
                  <c:v>1.0029732408325074</c:v>
                </c:pt>
                <c:pt idx="23">
                  <c:v>1.0307101727447217</c:v>
                </c:pt>
                <c:pt idx="24">
                  <c:v>1.8363636363636364</c:v>
                </c:pt>
                <c:pt idx="25">
                  <c:v>1.028629856850716</c:v>
                </c:pt>
                <c:pt idx="26">
                  <c:v>1.0984848484848484</c:v>
                </c:pt>
                <c:pt idx="27">
                  <c:v>1.4660894660894661</c:v>
                </c:pt>
                <c:pt idx="28">
                  <c:v>1.2807692307692307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34-47B3-A245-11F068F3E9C0}"/>
            </c:ext>
          </c:extLst>
        </c:ser>
        <c:ser>
          <c:idx val="3"/>
          <c:order val="3"/>
          <c:tx>
            <c:strRef>
              <c:f>'All score (2)'!$N$2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(2)'!$N$3:$N$31</c:f>
              <c:numCache>
                <c:formatCode>General</c:formatCode>
                <c:ptCount val="29"/>
                <c:pt idx="0">
                  <c:v>1.0324858757062145</c:v>
                </c:pt>
                <c:pt idx="1">
                  <c:v>1.0483271375464684</c:v>
                </c:pt>
                <c:pt idx="2">
                  <c:v>1.0795454545454544</c:v>
                </c:pt>
                <c:pt idx="3">
                  <c:v>1.0731707317073171</c:v>
                </c:pt>
                <c:pt idx="4">
                  <c:v>1.0121802679658951</c:v>
                </c:pt>
                <c:pt idx="5">
                  <c:v>1.0810810810810811</c:v>
                </c:pt>
                <c:pt idx="6">
                  <c:v>1.001137656427759</c:v>
                </c:pt>
                <c:pt idx="7">
                  <c:v>1.2622549019607843</c:v>
                </c:pt>
                <c:pt idx="8">
                  <c:v>1.0273062730627305</c:v>
                </c:pt>
                <c:pt idx="9">
                  <c:v>0.95243757431629006</c:v>
                </c:pt>
                <c:pt idx="10">
                  <c:v>1.0126903553299493</c:v>
                </c:pt>
                <c:pt idx="11">
                  <c:v>1.1243523316062176</c:v>
                </c:pt>
                <c:pt idx="12">
                  <c:v>1.7198515769944343</c:v>
                </c:pt>
                <c:pt idx="13">
                  <c:v>1.0057708161582852</c:v>
                </c:pt>
                <c:pt idx="14">
                  <c:v>1.0541813898704357</c:v>
                </c:pt>
                <c:pt idx="15">
                  <c:v>1.2315680166147454</c:v>
                </c:pt>
                <c:pt idx="16">
                  <c:v>1.0807860262008735</c:v>
                </c:pt>
                <c:pt idx="17">
                  <c:v>1.0288184438040346</c:v>
                </c:pt>
                <c:pt idx="18">
                  <c:v>1.6009693053311793</c:v>
                </c:pt>
                <c:pt idx="19">
                  <c:v>1.0073170731707317</c:v>
                </c:pt>
                <c:pt idx="20">
                  <c:v>1.1530448717948718</c:v>
                </c:pt>
                <c:pt idx="21">
                  <c:v>1.2568710359408033</c:v>
                </c:pt>
                <c:pt idx="22">
                  <c:v>1.0009910802775024</c:v>
                </c:pt>
                <c:pt idx="23">
                  <c:v>1.0191938579654509</c:v>
                </c:pt>
                <c:pt idx="24">
                  <c:v>1.5666666666666667</c:v>
                </c:pt>
                <c:pt idx="25">
                  <c:v>1.0408997955010226</c:v>
                </c:pt>
                <c:pt idx="26">
                  <c:v>1.8570075757575757</c:v>
                </c:pt>
                <c:pt idx="27">
                  <c:v>1.5440115440115441</c:v>
                </c:pt>
                <c:pt idx="28">
                  <c:v>1.2653846153846153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334-47B3-A245-11F068F3E9C0}"/>
            </c:ext>
          </c:extLst>
        </c:ser>
        <c:ser>
          <c:idx val="4"/>
          <c:order val="4"/>
          <c:tx>
            <c:strRef>
              <c:f>'All score (2)'!$O$2</c:f>
              <c:strCache>
                <c:ptCount val="1"/>
                <c:pt idx="0">
                  <c:v>BOP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(2)'!$O$3:$O$31</c:f>
              <c:numCache>
                <c:formatCode>General</c:formatCode>
                <c:ptCount val="29"/>
                <c:pt idx="0">
                  <c:v>1.0522598870056497</c:v>
                </c:pt>
                <c:pt idx="1">
                  <c:v>1.0650557620817844</c:v>
                </c:pt>
                <c:pt idx="2">
                  <c:v>1.0999999999999999</c:v>
                </c:pt>
                <c:pt idx="3">
                  <c:v>1.1410060975609757</c:v>
                </c:pt>
                <c:pt idx="4">
                  <c:v>1.0121802679658951</c:v>
                </c:pt>
                <c:pt idx="5">
                  <c:v>1.0713513513513513</c:v>
                </c:pt>
                <c:pt idx="6">
                  <c:v>1.0045506257110355</c:v>
                </c:pt>
                <c:pt idx="7">
                  <c:v>1.4379084967320261</c:v>
                </c:pt>
                <c:pt idx="8">
                  <c:v>1.0302583025830259</c:v>
                </c:pt>
                <c:pt idx="9">
                  <c:v>0.96789536266349585</c:v>
                </c:pt>
                <c:pt idx="10">
                  <c:v>1.015228426395939</c:v>
                </c:pt>
                <c:pt idx="11">
                  <c:v>1.1823834196891192</c:v>
                </c:pt>
                <c:pt idx="12">
                  <c:v>1.7903525046382192</c:v>
                </c:pt>
                <c:pt idx="13">
                  <c:v>1.0230832646331409</c:v>
                </c:pt>
                <c:pt idx="14">
                  <c:v>1.0565371024734982</c:v>
                </c:pt>
                <c:pt idx="15">
                  <c:v>1.4652128764278296</c:v>
                </c:pt>
                <c:pt idx="16">
                  <c:v>1.1255458515283843</c:v>
                </c:pt>
                <c:pt idx="17">
                  <c:v>1.4774255523535063</c:v>
                </c:pt>
                <c:pt idx="18">
                  <c:v>1.6978998384491113</c:v>
                </c:pt>
                <c:pt idx="19">
                  <c:v>1.0073170731707317</c:v>
                </c:pt>
                <c:pt idx="20">
                  <c:v>1.1538461538461537</c:v>
                </c:pt>
                <c:pt idx="21">
                  <c:v>1.0972515856236786</c:v>
                </c:pt>
                <c:pt idx="22">
                  <c:v>1</c:v>
                </c:pt>
                <c:pt idx="23">
                  <c:v>1.0287907869481767</c:v>
                </c:pt>
                <c:pt idx="24">
                  <c:v>1.8575757575757577</c:v>
                </c:pt>
                <c:pt idx="25">
                  <c:v>1.0398773006134969</c:v>
                </c:pt>
                <c:pt idx="26">
                  <c:v>2.0047348484848486</c:v>
                </c:pt>
                <c:pt idx="27">
                  <c:v>1.5642135642135642</c:v>
                </c:pt>
                <c:pt idx="28">
                  <c:v>1.3176923076923077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334-47B3-A245-11F068F3E9C0}"/>
            </c:ext>
          </c:extLst>
        </c:ser>
        <c:ser>
          <c:idx val="6"/>
          <c:order val="5"/>
          <c:tx>
            <c:strRef>
              <c:f>'All score (2)'!$Q$2</c:f>
              <c:strCache>
                <c:ptCount val="1"/>
                <c:pt idx="0">
                  <c:v>AMPM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'All score (2)'!$B$3:$B$31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 (2)'!$Q$3:$Q$31</c:f>
              <c:numCache>
                <c:formatCode>General</c:formatCode>
                <c:ptCount val="29"/>
                <c:pt idx="0">
                  <c:v>1.0635593220338984</c:v>
                </c:pt>
                <c:pt idx="1">
                  <c:v>1.0762081784386617</c:v>
                </c:pt>
                <c:pt idx="2">
                  <c:v>1.1181818181818182</c:v>
                </c:pt>
                <c:pt idx="3">
                  <c:v>1.1509146341463414</c:v>
                </c:pt>
                <c:pt idx="4">
                  <c:v>1.0194884287454322</c:v>
                </c:pt>
                <c:pt idx="5">
                  <c:v>1.1037837837837838</c:v>
                </c:pt>
                <c:pt idx="6">
                  <c:v>1.001137656427759</c:v>
                </c:pt>
                <c:pt idx="7">
                  <c:v>1.1576797385620914</c:v>
                </c:pt>
                <c:pt idx="8">
                  <c:v>1.0435424354243543</c:v>
                </c:pt>
                <c:pt idx="9">
                  <c:v>1.0142687277051128</c:v>
                </c:pt>
                <c:pt idx="10">
                  <c:v>1.0393401015228425</c:v>
                </c:pt>
                <c:pt idx="11">
                  <c:v>1.1958549222797925</c:v>
                </c:pt>
                <c:pt idx="12">
                  <c:v>1.9740259740259742</c:v>
                </c:pt>
                <c:pt idx="13">
                  <c:v>1.0222588623248146</c:v>
                </c:pt>
                <c:pt idx="14">
                  <c:v>1.1036513545347466</c:v>
                </c:pt>
                <c:pt idx="15">
                  <c:v>1.3655244029075804</c:v>
                </c:pt>
                <c:pt idx="16">
                  <c:v>1.1419213973799127</c:v>
                </c:pt>
                <c:pt idx="17">
                  <c:v>1.186359269932757</c:v>
                </c:pt>
                <c:pt idx="18">
                  <c:v>1.6381260096930532</c:v>
                </c:pt>
                <c:pt idx="19">
                  <c:v>1.0146341463414634</c:v>
                </c:pt>
                <c:pt idx="20">
                  <c:v>1.143429487179487</c:v>
                </c:pt>
                <c:pt idx="21">
                  <c:v>1.3615221987315009</c:v>
                </c:pt>
                <c:pt idx="22">
                  <c:v>0.9990089197224975</c:v>
                </c:pt>
                <c:pt idx="23">
                  <c:v>1.0460652591170825</c:v>
                </c:pt>
                <c:pt idx="24">
                  <c:v>2.2893939393939395</c:v>
                </c:pt>
                <c:pt idx="25">
                  <c:v>1.0501022494887526</c:v>
                </c:pt>
                <c:pt idx="26">
                  <c:v>2.2973484848484849</c:v>
                </c:pt>
                <c:pt idx="27">
                  <c:v>1.5873015873015874</c:v>
                </c:pt>
                <c:pt idx="28">
                  <c:v>1.3446153846153845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334-47B3-A245-11F068F3E9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33135536"/>
        <c:axId val="1933122640"/>
      </c:barChart>
      <c:catAx>
        <c:axId val="19331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122640"/>
        <c:crosses val="autoZero"/>
        <c:auto val="1"/>
        <c:lblAlgn val="ctr"/>
        <c:lblOffset val="100"/>
        <c:noMultiLvlLbl val="0"/>
      </c:catAx>
      <c:valAx>
        <c:axId val="1933122640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13553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Normalized Score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'All score'!$K$2</c:f>
              <c:strCache>
                <c:ptCount val="1"/>
                <c:pt idx="0">
                  <c:v>IPCP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'All score'!$B$3:$B$31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score'!$K$3:$K$31</c:f>
              <c:numCache>
                <c:formatCode>General</c:formatCode>
                <c:ptCount val="29"/>
                <c:pt idx="0">
                  <c:v>1.0163927675890336</c:v>
                </c:pt>
                <c:pt idx="1">
                  <c:v>1.0082333884137256</c:v>
                </c:pt>
                <c:pt idx="2">
                  <c:v>1.0252337140089172</c:v>
                </c:pt>
                <c:pt idx="3">
                  <c:v>0.93105359268271537</c:v>
                </c:pt>
                <c:pt idx="4">
                  <c:v>1.0002634979854954</c:v>
                </c:pt>
                <c:pt idx="5">
                  <c:v>0.97551236140272424</c:v>
                </c:pt>
                <c:pt idx="6">
                  <c:v>0.99710900187891116</c:v>
                </c:pt>
                <c:pt idx="7">
                  <c:v>0.91216390503819023</c:v>
                </c:pt>
                <c:pt idx="8">
                  <c:v>1.0085458021210478</c:v>
                </c:pt>
                <c:pt idx="9">
                  <c:v>0.98744639389440958</c:v>
                </c:pt>
                <c:pt idx="10">
                  <c:v>0.98905131581839867</c:v>
                </c:pt>
                <c:pt idx="11">
                  <c:v>1.0180330267330167</c:v>
                </c:pt>
                <c:pt idx="12">
                  <c:v>0.93940561313505777</c:v>
                </c:pt>
                <c:pt idx="13">
                  <c:v>1.0016035596582886</c:v>
                </c:pt>
                <c:pt idx="14">
                  <c:v>0.89338012534028988</c:v>
                </c:pt>
                <c:pt idx="15">
                  <c:v>0.99655534424754333</c:v>
                </c:pt>
                <c:pt idx="16">
                  <c:v>1.006130302678909</c:v>
                </c:pt>
                <c:pt idx="17">
                  <c:v>1.0755097424427014</c:v>
                </c:pt>
                <c:pt idx="18">
                  <c:v>0.99902190491981613</c:v>
                </c:pt>
                <c:pt idx="19">
                  <c:v>1.0025666344624675</c:v>
                </c:pt>
                <c:pt idx="20">
                  <c:v>0.99751834744126155</c:v>
                </c:pt>
                <c:pt idx="21">
                  <c:v>1.0322943730122027</c:v>
                </c:pt>
                <c:pt idx="22">
                  <c:v>0.99938099540261205</c:v>
                </c:pt>
                <c:pt idx="23">
                  <c:v>1.012777617127719</c:v>
                </c:pt>
                <c:pt idx="24">
                  <c:v>0.97964804838058661</c:v>
                </c:pt>
                <c:pt idx="25">
                  <c:v>1.0051438240103909</c:v>
                </c:pt>
                <c:pt idx="26">
                  <c:v>1.0145681717733388</c:v>
                </c:pt>
                <c:pt idx="27">
                  <c:v>0.98447894555672111</c:v>
                </c:pt>
                <c:pt idx="28">
                  <c:v>1.02101205879249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7E-41D7-9BDC-D7DC6B64C50A}"/>
            </c:ext>
          </c:extLst>
        </c:ser>
        <c:ser>
          <c:idx val="1"/>
          <c:order val="1"/>
          <c:tx>
            <c:strRef>
              <c:f>'All score'!$L$2</c:f>
              <c:strCache>
                <c:ptCount val="1"/>
                <c:pt idx="0">
                  <c:v>Stream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'All score'!$B$3:$B$31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score'!$L$3:$L$31</c:f>
              <c:numCache>
                <c:formatCode>General</c:formatCode>
                <c:ptCount val="29"/>
                <c:pt idx="0">
                  <c:v>1.0110921534164701</c:v>
                </c:pt>
                <c:pt idx="1">
                  <c:v>1.0048098454989083</c:v>
                </c:pt>
                <c:pt idx="2">
                  <c:v>1.0232429689331715</c:v>
                </c:pt>
                <c:pt idx="3">
                  <c:v>1.0345039918696837</c:v>
                </c:pt>
                <c:pt idx="4">
                  <c:v>1.0002634979854954</c:v>
                </c:pt>
                <c:pt idx="5">
                  <c:v>1.0274331830945784</c:v>
                </c:pt>
                <c:pt idx="6">
                  <c:v>0.9982369532385027</c:v>
                </c:pt>
                <c:pt idx="7">
                  <c:v>0.94813531512002736</c:v>
                </c:pt>
                <c:pt idx="8">
                  <c:v>1.0043052451394596</c:v>
                </c:pt>
                <c:pt idx="9">
                  <c:v>0.92198646441152177</c:v>
                </c:pt>
                <c:pt idx="10">
                  <c:v>0.96961050371386015</c:v>
                </c:pt>
                <c:pt idx="11">
                  <c:v>1.0001442674773247</c:v>
                </c:pt>
                <c:pt idx="12">
                  <c:v>0.93029286361919672</c:v>
                </c:pt>
                <c:pt idx="13">
                  <c:v>1.0008016352710523</c:v>
                </c:pt>
                <c:pt idx="14">
                  <c:v>0.74219271951347154</c:v>
                </c:pt>
                <c:pt idx="15">
                  <c:v>0.9922144062203293</c:v>
                </c:pt>
                <c:pt idx="16">
                  <c:v>1.006130302678909</c:v>
                </c:pt>
                <c:pt idx="17">
                  <c:v>1.1020819411441887</c:v>
                </c:pt>
                <c:pt idx="18">
                  <c:v>1.0515619288828248</c:v>
                </c:pt>
                <c:pt idx="19">
                  <c:v>0.99935842123218765</c:v>
                </c:pt>
                <c:pt idx="20">
                  <c:v>1.0020116733306366</c:v>
                </c:pt>
                <c:pt idx="21">
                  <c:v>1.0304151963623018</c:v>
                </c:pt>
                <c:pt idx="22">
                  <c:v>0.98951543769873618</c:v>
                </c:pt>
                <c:pt idx="23">
                  <c:v>1.0036204958155335</c:v>
                </c:pt>
                <c:pt idx="24">
                  <c:v>0.87862800315019407</c:v>
                </c:pt>
                <c:pt idx="25">
                  <c:v>1.0022331758713647</c:v>
                </c:pt>
                <c:pt idx="26">
                  <c:v>0.99050584699145772</c:v>
                </c:pt>
                <c:pt idx="27">
                  <c:v>1.0008739161012818</c:v>
                </c:pt>
                <c:pt idx="28">
                  <c:v>1.0171171899033633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77E-41D7-9BDC-D7DC6B64C50A}"/>
            </c:ext>
          </c:extLst>
        </c:ser>
        <c:ser>
          <c:idx val="2"/>
          <c:order val="2"/>
          <c:tx>
            <c:strRef>
              <c:f>'All score'!$M$2</c:f>
              <c:strCache>
                <c:ptCount val="1"/>
                <c:pt idx="0">
                  <c:v>SMS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'All score'!$B$3:$B$31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score'!$M$3:$M$31</c:f>
              <c:numCache>
                <c:formatCode>General</c:formatCode>
                <c:ptCount val="29"/>
                <c:pt idx="0">
                  <c:v>1.0322946101067239</c:v>
                </c:pt>
                <c:pt idx="1">
                  <c:v>1.0065216169563169</c:v>
                </c:pt>
                <c:pt idx="2">
                  <c:v>1.0580810077587173</c:v>
                </c:pt>
                <c:pt idx="3">
                  <c:v>1.0833232813736464</c:v>
                </c:pt>
                <c:pt idx="4">
                  <c:v>1.0002634979854954</c:v>
                </c:pt>
                <c:pt idx="5">
                  <c:v>0.99947581756819548</c:v>
                </c:pt>
                <c:pt idx="6">
                  <c:v>1.0004928559576856</c:v>
                </c:pt>
                <c:pt idx="7">
                  <c:v>0.70388499974952845</c:v>
                </c:pt>
                <c:pt idx="8">
                  <c:v>1.0057187641333225</c:v>
                </c:pt>
                <c:pt idx="9">
                  <c:v>1.0085267101685598</c:v>
                </c:pt>
                <c:pt idx="10">
                  <c:v>1.0097071786794709</c:v>
                </c:pt>
                <c:pt idx="11">
                  <c:v>1.0424267893544148</c:v>
                </c:pt>
                <c:pt idx="12">
                  <c:v>1.0265710432867712</c:v>
                </c:pt>
                <c:pt idx="13">
                  <c:v>1.0008016352710523</c:v>
                </c:pt>
                <c:pt idx="14">
                  <c:v>0.97078229004588579</c:v>
                </c:pt>
                <c:pt idx="15">
                  <c:v>1.0108184263369606</c:v>
                </c:pt>
                <c:pt idx="16">
                  <c:v>1.0051766246668907</c:v>
                </c:pt>
                <c:pt idx="17">
                  <c:v>1.0535876785139742</c:v>
                </c:pt>
                <c:pt idx="18">
                  <c:v>1.0759283168076985</c:v>
                </c:pt>
                <c:pt idx="19">
                  <c:v>1.0009625278473275</c:v>
                </c:pt>
                <c:pt idx="20">
                  <c:v>1.0199849768881368</c:v>
                </c:pt>
                <c:pt idx="21">
                  <c:v>1.1193628911242757</c:v>
                </c:pt>
                <c:pt idx="22">
                  <c:v>1.0013541069433871</c:v>
                </c:pt>
                <c:pt idx="23">
                  <c:v>1.0164404656525932</c:v>
                </c:pt>
                <c:pt idx="24">
                  <c:v>1.025476654265594</c:v>
                </c:pt>
                <c:pt idx="25">
                  <c:v>1.0099949042421013</c:v>
                </c:pt>
                <c:pt idx="26">
                  <c:v>1.0652067955680435</c:v>
                </c:pt>
                <c:pt idx="27">
                  <c:v>1.0219531639442887</c:v>
                </c:pt>
                <c:pt idx="28">
                  <c:v>1.0215684686337938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77E-41D7-9BDC-D7DC6B64C50A}"/>
            </c:ext>
          </c:extLst>
        </c:ser>
        <c:ser>
          <c:idx val="3"/>
          <c:order val="3"/>
          <c:tx>
            <c:strRef>
              <c:f>'All score'!$N$2</c:f>
              <c:strCache>
                <c:ptCount val="1"/>
                <c:pt idx="0">
                  <c:v>Stride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'All score'!$B$3:$B$31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score'!$N$3:$N$31</c:f>
              <c:numCache>
                <c:formatCode>General</c:formatCode>
                <c:ptCount val="29"/>
                <c:pt idx="0">
                  <c:v>1.0004909250713434</c:v>
                </c:pt>
                <c:pt idx="1">
                  <c:v>1.0030980740414994</c:v>
                </c:pt>
                <c:pt idx="2">
                  <c:v>0.99437716533486231</c:v>
                </c:pt>
                <c:pt idx="3">
                  <c:v>1.0321792637980665</c:v>
                </c:pt>
                <c:pt idx="4">
                  <c:v>1.0002634979854954</c:v>
                </c:pt>
                <c:pt idx="5">
                  <c:v>0.98649561214523196</c:v>
                </c:pt>
                <c:pt idx="6">
                  <c:v>1.0016208073172774</c:v>
                </c:pt>
                <c:pt idx="7">
                  <c:v>0.99742946967661894</c:v>
                </c:pt>
                <c:pt idx="8">
                  <c:v>1.0007714476548029</c:v>
                </c:pt>
                <c:pt idx="9">
                  <c:v>0.99410333587572031</c:v>
                </c:pt>
                <c:pt idx="10">
                  <c:v>0.99998677262720159</c:v>
                </c:pt>
                <c:pt idx="11">
                  <c:v>1.0025836437394644</c:v>
                </c:pt>
                <c:pt idx="12">
                  <c:v>0.92950045061781761</c:v>
                </c:pt>
                <c:pt idx="13">
                  <c:v>0.9999997108838159</c:v>
                </c:pt>
                <c:pt idx="14">
                  <c:v>0.85359396591217984</c:v>
                </c:pt>
                <c:pt idx="15">
                  <c:v>0.98601306618145235</c:v>
                </c:pt>
                <c:pt idx="16">
                  <c:v>1.0013619126188191</c:v>
                </c:pt>
                <c:pt idx="17">
                  <c:v>1.0608950331568832</c:v>
                </c:pt>
                <c:pt idx="18">
                  <c:v>0.99749900567451155</c:v>
                </c:pt>
                <c:pt idx="19">
                  <c:v>1.0009625278473275</c:v>
                </c:pt>
                <c:pt idx="20">
                  <c:v>0.99944405853670804</c:v>
                </c:pt>
                <c:pt idx="21">
                  <c:v>1.0003483699638882</c:v>
                </c:pt>
                <c:pt idx="22">
                  <c:v>0.99839443963222441</c:v>
                </c:pt>
                <c:pt idx="23">
                  <c:v>1.0017890715530964</c:v>
                </c:pt>
                <c:pt idx="24">
                  <c:v>0.96831409208644503</c:v>
                </c:pt>
                <c:pt idx="25">
                  <c:v>1.0022331758713647</c:v>
                </c:pt>
                <c:pt idx="26">
                  <c:v>1.0002026047393799</c:v>
                </c:pt>
                <c:pt idx="27">
                  <c:v>1.0032160547505049</c:v>
                </c:pt>
                <c:pt idx="28">
                  <c:v>0.99875566514033753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77E-41D7-9BDC-D7DC6B64C50A}"/>
            </c:ext>
          </c:extLst>
        </c:ser>
        <c:ser>
          <c:idx val="4"/>
          <c:order val="4"/>
          <c:tx>
            <c:strRef>
              <c:f>'All score'!$O$2</c:f>
              <c:strCache>
                <c:ptCount val="1"/>
                <c:pt idx="0">
                  <c:v>BOP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'All score'!$B$3:$B$31</c:f>
              <c:strCache>
                <c:ptCount val="29"/>
                <c:pt idx="0">
                  <c:v>400.perlbench</c:v>
                </c:pt>
                <c:pt idx="1">
                  <c:v>401.bzip2</c:v>
                </c:pt>
                <c:pt idx="2">
                  <c:v>403.gcc</c:v>
                </c:pt>
                <c:pt idx="3">
                  <c:v>429.mcf</c:v>
                </c:pt>
                <c:pt idx="4">
                  <c:v>445.gobmk</c:v>
                </c:pt>
                <c:pt idx="5">
                  <c:v>456.hmmer</c:v>
                </c:pt>
                <c:pt idx="6">
                  <c:v>458.sjeng</c:v>
                </c:pt>
                <c:pt idx="7">
                  <c:v>462.libquantum</c:v>
                </c:pt>
                <c:pt idx="8">
                  <c:v>464.h264ref</c:v>
                </c:pt>
                <c:pt idx="9">
                  <c:v>471.omnetpp</c:v>
                </c:pt>
                <c:pt idx="10">
                  <c:v>473.astar</c:v>
                </c:pt>
                <c:pt idx="11">
                  <c:v>483.xalancbmk</c:v>
                </c:pt>
                <c:pt idx="12">
                  <c:v>410.bwaves</c:v>
                </c:pt>
                <c:pt idx="13">
                  <c:v>416.gamess</c:v>
                </c:pt>
                <c:pt idx="14">
                  <c:v>433.milc</c:v>
                </c:pt>
                <c:pt idx="15">
                  <c:v>434.zeusmp</c:v>
                </c:pt>
                <c:pt idx="16">
                  <c:v>435.gromacs</c:v>
                </c:pt>
                <c:pt idx="17">
                  <c:v>436.cactusADM</c:v>
                </c:pt>
                <c:pt idx="18">
                  <c:v>437.leslie3d</c:v>
                </c:pt>
                <c:pt idx="19">
                  <c:v>444.namd</c:v>
                </c:pt>
                <c:pt idx="20">
                  <c:v>447.dealII</c:v>
                </c:pt>
                <c:pt idx="21">
                  <c:v>450.soplex</c:v>
                </c:pt>
                <c:pt idx="22">
                  <c:v>453.povray</c:v>
                </c:pt>
                <c:pt idx="23">
                  <c:v>454.calculix</c:v>
                </c:pt>
                <c:pt idx="24">
                  <c:v>459.GemsFDTD</c:v>
                </c:pt>
                <c:pt idx="25">
                  <c:v>465.tonto</c:v>
                </c:pt>
                <c:pt idx="26">
                  <c:v>470.lbm</c:v>
                </c:pt>
                <c:pt idx="27">
                  <c:v>481.wrf</c:v>
                </c:pt>
                <c:pt idx="28">
                  <c:v>482.sphinx3</c:v>
                </c:pt>
              </c:strCache>
            </c:strRef>
          </c:cat>
          <c:val>
            <c:numRef>
              <c:f>'All score'!$O$3:$O$31</c:f>
              <c:numCache>
                <c:formatCode>General</c:formatCode>
                <c:ptCount val="29"/>
                <c:pt idx="0">
                  <c:v>1.0177179211321743</c:v>
                </c:pt>
                <c:pt idx="1">
                  <c:v>1.0082333884137256</c:v>
                </c:pt>
                <c:pt idx="2">
                  <c:v>1.0162753611680626</c:v>
                </c:pt>
                <c:pt idx="3">
                  <c:v>0.92349822644995927</c:v>
                </c:pt>
                <c:pt idx="4">
                  <c:v>1.0014528719426721</c:v>
                </c:pt>
                <c:pt idx="5">
                  <c:v>1.0114575456509312</c:v>
                </c:pt>
                <c:pt idx="6">
                  <c:v>0.99598105051931962</c:v>
                </c:pt>
                <c:pt idx="7">
                  <c:v>0.88640659905366492</c:v>
                </c:pt>
                <c:pt idx="8">
                  <c:v>1.0057187641333225</c:v>
                </c:pt>
                <c:pt idx="9">
                  <c:v>0.94084780002523516</c:v>
                </c:pt>
                <c:pt idx="10">
                  <c:v>0.99391151884453321</c:v>
                </c:pt>
                <c:pt idx="11">
                  <c:v>1.0017705183187511</c:v>
                </c:pt>
                <c:pt idx="12">
                  <c:v>0.90493564757506195</c:v>
                </c:pt>
                <c:pt idx="13">
                  <c:v>0.9999997108838159</c:v>
                </c:pt>
                <c:pt idx="14">
                  <c:v>0.8456367340265577</c:v>
                </c:pt>
                <c:pt idx="15">
                  <c:v>1.0021365502825326</c:v>
                </c:pt>
                <c:pt idx="16">
                  <c:v>1.0042229466548729</c:v>
                </c:pt>
                <c:pt idx="17">
                  <c:v>1.0695309977348668</c:v>
                </c:pt>
                <c:pt idx="18">
                  <c:v>1.0127279981275576</c:v>
                </c:pt>
                <c:pt idx="19">
                  <c:v>1.0001604745397576</c:v>
                </c:pt>
                <c:pt idx="20">
                  <c:v>0.99109931045644006</c:v>
                </c:pt>
                <c:pt idx="21">
                  <c:v>1.03354715744547</c:v>
                </c:pt>
                <c:pt idx="22">
                  <c:v>0.98951543769873618</c:v>
                </c:pt>
                <c:pt idx="23">
                  <c:v>1.0091147686028448</c:v>
                </c:pt>
                <c:pt idx="24">
                  <c:v>0.95353067083321696</c:v>
                </c:pt>
                <c:pt idx="25">
                  <c:v>1.0051438240103909</c:v>
                </c:pt>
                <c:pt idx="26">
                  <c:v>0.93412099638316959</c:v>
                </c:pt>
                <c:pt idx="27">
                  <c:v>0.98447894555672111</c:v>
                </c:pt>
                <c:pt idx="28">
                  <c:v>1.0176735997446671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77E-41D7-9BDC-D7DC6B64C5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1086608"/>
        <c:axId val="1371090768"/>
      </c:barChart>
      <c:catAx>
        <c:axId val="1371086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090768"/>
        <c:crosses val="autoZero"/>
        <c:auto val="1"/>
        <c:lblAlgn val="ctr"/>
        <c:lblOffset val="100"/>
        <c:noMultiLvlLbl val="0"/>
      </c:catAx>
      <c:valAx>
        <c:axId val="1371090768"/>
        <c:scaling>
          <c:orientation val="minMax"/>
          <c:min val="0.6500000000000001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1086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479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同时，我们测了在不同的</a:t>
            </a:r>
            <a:r>
              <a:rPr lang="en-US" altLang="zh-CN" dirty="0"/>
              <a:t>lookahead confidence</a:t>
            </a:r>
            <a:r>
              <a:rPr lang="zh-CN" altLang="en-US" dirty="0"/>
              <a:t>的</a:t>
            </a:r>
            <a:r>
              <a:rPr lang="en-US" altLang="zh-CN" dirty="0"/>
              <a:t>spec</a:t>
            </a:r>
            <a:r>
              <a:rPr lang="zh-CN" altLang="en-US" dirty="0"/>
              <a:t>的性能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INT</a:t>
            </a:r>
            <a:r>
              <a:rPr lang="zh-CN" altLang="en-US" dirty="0"/>
              <a:t>来说，</a:t>
            </a:r>
            <a:r>
              <a:rPr lang="en-US" altLang="zh-CN" dirty="0"/>
              <a:t>lookahead conf</a:t>
            </a:r>
            <a:r>
              <a:rPr lang="zh-CN" altLang="en-US" dirty="0"/>
              <a:t>设为</a:t>
            </a:r>
            <a:r>
              <a:rPr lang="en-US" altLang="zh-CN" dirty="0"/>
              <a:t>0.5</a:t>
            </a:r>
            <a:r>
              <a:rPr lang="zh-CN" altLang="en-US" dirty="0"/>
              <a:t>比较好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1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但对于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FP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来说，设为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0.6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比较好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24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我们希望动态调节</a:t>
            </a:r>
            <a:r>
              <a:rPr lang="en-US" altLang="zh-CN" dirty="0"/>
              <a:t>lookahead confidence</a:t>
            </a:r>
            <a:r>
              <a:rPr lang="zh-CN" altLang="en-US" dirty="0"/>
              <a:t>来挖掘</a:t>
            </a:r>
            <a:r>
              <a:rPr lang="en-US" altLang="zh-CN" dirty="0"/>
              <a:t>SPP</a:t>
            </a:r>
            <a:r>
              <a:rPr lang="zh-CN" altLang="en-US" dirty="0"/>
              <a:t>的潜在性能。希望</a:t>
            </a:r>
            <a:r>
              <a:rPr lang="en-US" altLang="zh-CN" dirty="0"/>
              <a:t>SPP</a:t>
            </a:r>
            <a:r>
              <a:rPr lang="zh-CN" altLang="en-US" dirty="0"/>
              <a:t>能为每一个</a:t>
            </a:r>
            <a:r>
              <a:rPr lang="en-US" altLang="zh-CN" dirty="0"/>
              <a:t>benchmark</a:t>
            </a:r>
            <a:r>
              <a:rPr lang="zh-CN" altLang="en-US" dirty="0"/>
              <a:t>找到最适合他们的</a:t>
            </a:r>
            <a:r>
              <a:rPr lang="en-US" altLang="zh-CN" dirty="0"/>
              <a:t>prefetch depth</a:t>
            </a:r>
          </a:p>
          <a:p>
            <a:endParaRPr lang="en-US" altLang="zh-CN" dirty="0"/>
          </a:p>
          <a:p>
            <a:r>
              <a:rPr lang="zh-CN" altLang="en-US" dirty="0"/>
              <a:t>一些常用的</a:t>
            </a:r>
            <a:r>
              <a:rPr lang="en-US" altLang="zh-CN" dirty="0"/>
              <a:t>throttle</a:t>
            </a:r>
            <a:r>
              <a:rPr lang="zh-CN" altLang="en-US" dirty="0"/>
              <a:t>因素，一个是</a:t>
            </a:r>
            <a:r>
              <a:rPr lang="en-US" altLang="zh-CN" dirty="0"/>
              <a:t>accuracy, </a:t>
            </a:r>
            <a:r>
              <a:rPr lang="zh-CN" altLang="en-US" dirty="0"/>
              <a:t>一个是</a:t>
            </a:r>
            <a:r>
              <a:rPr lang="en-US" altLang="zh-CN" dirty="0"/>
              <a:t>coverage, </a:t>
            </a:r>
            <a:r>
              <a:rPr lang="zh-CN" altLang="en-US" dirty="0"/>
              <a:t>一个是</a:t>
            </a:r>
            <a:r>
              <a:rPr lang="en-US" altLang="zh-CN" dirty="0"/>
              <a:t>DRAM</a:t>
            </a:r>
            <a:r>
              <a:rPr lang="zh-CN" altLang="en-US" dirty="0"/>
              <a:t>带宽。另外还有</a:t>
            </a:r>
            <a:r>
              <a:rPr lang="en-US" altLang="zh-CN" dirty="0"/>
              <a:t>MSHR</a:t>
            </a:r>
            <a:r>
              <a:rPr lang="zh-CN" altLang="en-US" dirty="0"/>
              <a:t>数量等等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另外，</a:t>
            </a:r>
            <a:r>
              <a:rPr lang="en-US" altLang="zh-CN" dirty="0"/>
              <a:t>SPP+PPF</a:t>
            </a:r>
            <a:r>
              <a:rPr lang="zh-CN" altLang="en-US" dirty="0"/>
              <a:t>应该是比较理想的方案，可以直接借助</a:t>
            </a:r>
            <a:r>
              <a:rPr lang="en-US" altLang="zh-CN" dirty="0"/>
              <a:t>perceptron</a:t>
            </a:r>
            <a:r>
              <a:rPr lang="zh-CN" altLang="en-US" dirty="0"/>
              <a:t>来过滤掉</a:t>
            </a:r>
            <a:r>
              <a:rPr lang="en-US" altLang="zh-CN" dirty="0"/>
              <a:t>prefetch request, </a:t>
            </a:r>
            <a:r>
              <a:rPr lang="zh-CN" altLang="en-US" dirty="0"/>
              <a:t>我们就不需要这样去</a:t>
            </a:r>
            <a:r>
              <a:rPr lang="en-US" altLang="zh-CN" dirty="0"/>
              <a:t>throttle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但是这个方案目前是没有处理器使用的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1602A-D388-4F44-90BA-5CF2C13105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78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我们阅读了一些</a:t>
            </a:r>
            <a:r>
              <a:rPr lang="en-US" altLang="zh-CN" dirty="0"/>
              <a:t>Prefetch Throttling</a:t>
            </a:r>
            <a:r>
              <a:rPr lang="zh-CN" altLang="en-US" dirty="0"/>
              <a:t>的论文</a:t>
            </a:r>
            <a:endParaRPr lang="en-US" altLang="zh-CN" dirty="0"/>
          </a:p>
          <a:p>
            <a:r>
              <a:rPr lang="zh-CN" altLang="en-US" dirty="0"/>
              <a:t>首先是</a:t>
            </a:r>
            <a:r>
              <a:rPr lang="en-US" altLang="zh-CN" dirty="0" err="1"/>
              <a:t>DSPatch</a:t>
            </a:r>
            <a:r>
              <a:rPr lang="zh-CN" altLang="en-US" dirty="0"/>
              <a:t>，这篇论文是根据</a:t>
            </a:r>
            <a:r>
              <a:rPr lang="en-US" altLang="zh-CN" dirty="0"/>
              <a:t>DRAM bandwidth</a:t>
            </a:r>
            <a:r>
              <a:rPr lang="zh-CN" altLang="en-US" dirty="0"/>
              <a:t>进行</a:t>
            </a:r>
            <a:r>
              <a:rPr lang="en-US" altLang="zh-CN" dirty="0"/>
              <a:t>throttle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他是一个基于</a:t>
            </a:r>
            <a:r>
              <a:rPr lang="en-US" altLang="zh-CN" dirty="0"/>
              <a:t>bit-pattern</a:t>
            </a:r>
            <a:r>
              <a:rPr lang="zh-CN" altLang="en-US" dirty="0"/>
              <a:t>的</a:t>
            </a:r>
            <a:r>
              <a:rPr lang="en-US" altLang="zh-CN" dirty="0"/>
              <a:t>prefetcher, </a:t>
            </a:r>
            <a:r>
              <a:rPr lang="en-US" altLang="zh-CN" dirty="0" err="1"/>
              <a:t>DSPatch</a:t>
            </a:r>
            <a:r>
              <a:rPr lang="zh-CN" altLang="en-US" dirty="0"/>
              <a:t>为每个</a:t>
            </a:r>
            <a:r>
              <a:rPr lang="en-US" altLang="zh-CN" dirty="0"/>
              <a:t>physical page</a:t>
            </a:r>
            <a:r>
              <a:rPr lang="zh-CN" altLang="en-US" dirty="0"/>
              <a:t>学习两个</a:t>
            </a:r>
            <a:r>
              <a:rPr lang="en-US" altLang="zh-CN" dirty="0"/>
              <a:t>pattern, </a:t>
            </a:r>
            <a:r>
              <a:rPr lang="zh-CN" altLang="en-US" dirty="0"/>
              <a:t>一个是</a:t>
            </a:r>
            <a:r>
              <a:rPr lang="en-US" altLang="zh-CN" dirty="0"/>
              <a:t>accuracy-biased bit-pattern </a:t>
            </a:r>
            <a:r>
              <a:rPr lang="zh-CN" altLang="en-US" dirty="0"/>
              <a:t>一个是</a:t>
            </a:r>
            <a:r>
              <a:rPr lang="en-US" altLang="zh-CN" dirty="0"/>
              <a:t>coverage-biased bit pattern</a:t>
            </a:r>
          </a:p>
          <a:p>
            <a:r>
              <a:rPr lang="zh-CN" altLang="en-US" dirty="0"/>
              <a:t>当</a:t>
            </a:r>
            <a:r>
              <a:rPr lang="en-US" altLang="zh-CN" dirty="0"/>
              <a:t>DRAM</a:t>
            </a:r>
            <a:r>
              <a:rPr lang="zh-CN" altLang="en-US" dirty="0"/>
              <a:t>带宽很高的时候，使用</a:t>
            </a:r>
            <a:r>
              <a:rPr lang="en-US" altLang="zh-CN" dirty="0"/>
              <a:t>accuracy-biased bit-pattern, DRAM</a:t>
            </a:r>
            <a:r>
              <a:rPr lang="zh-CN" altLang="en-US" dirty="0"/>
              <a:t>带宽低的时候使用</a:t>
            </a:r>
            <a:r>
              <a:rPr lang="en-US" altLang="zh-CN" dirty="0"/>
              <a:t>coverage-biased bit-pattern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89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在结构上有两块结构，第一块是</a:t>
            </a:r>
            <a:r>
              <a:rPr lang="en-US" altLang="zh-CN" dirty="0"/>
              <a:t>page buffer, </a:t>
            </a:r>
            <a:r>
              <a:rPr lang="zh-CN" altLang="en-US" dirty="0"/>
              <a:t>用来</a:t>
            </a:r>
            <a:r>
              <a:rPr lang="en-US" altLang="zh-CN" dirty="0"/>
              <a:t>train</a:t>
            </a:r>
            <a:r>
              <a:rPr lang="zh-CN" altLang="en-US" dirty="0"/>
              <a:t>，记录某个</a:t>
            </a:r>
            <a:r>
              <a:rPr lang="en-US" altLang="zh-CN" dirty="0"/>
              <a:t>page</a:t>
            </a:r>
            <a:r>
              <a:rPr lang="zh-CN" altLang="en-US" dirty="0"/>
              <a:t>上访问的</a:t>
            </a:r>
            <a:r>
              <a:rPr lang="en-US" altLang="zh-CN" dirty="0"/>
              <a:t>bit-pattern</a:t>
            </a:r>
            <a:r>
              <a:rPr lang="zh-CN" altLang="en-US" dirty="0"/>
              <a:t>。训练成熟后会放入</a:t>
            </a:r>
            <a:r>
              <a:rPr lang="en-US" altLang="zh-CN" dirty="0"/>
              <a:t>SPT</a:t>
            </a:r>
          </a:p>
          <a:p>
            <a:r>
              <a:rPr lang="en-US" altLang="zh-CN" dirty="0"/>
              <a:t>signature prediction table, </a:t>
            </a:r>
            <a:r>
              <a:rPr lang="zh-CN" altLang="en-US" dirty="0"/>
              <a:t>记录以</a:t>
            </a:r>
            <a:r>
              <a:rPr lang="en-US" altLang="zh-CN" dirty="0"/>
              <a:t>PC</a:t>
            </a:r>
            <a:r>
              <a:rPr lang="zh-CN" altLang="en-US" dirty="0"/>
              <a:t>为</a:t>
            </a:r>
            <a:r>
              <a:rPr lang="en-US" altLang="zh-CN" dirty="0"/>
              <a:t>signature</a:t>
            </a:r>
            <a:r>
              <a:rPr lang="zh-CN" altLang="en-US" dirty="0"/>
              <a:t>的</a:t>
            </a:r>
            <a:r>
              <a:rPr lang="en-US" altLang="zh-CN" dirty="0"/>
              <a:t>Cove-biased bit-pattern</a:t>
            </a:r>
            <a:r>
              <a:rPr lang="zh-CN" altLang="en-US" dirty="0"/>
              <a:t>和</a:t>
            </a:r>
            <a:r>
              <a:rPr lang="en-US" altLang="zh-CN" dirty="0"/>
              <a:t>acc-biased bit-pattern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439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他</a:t>
            </a:r>
            <a:r>
              <a:rPr lang="en-US" altLang="zh-CN" dirty="0"/>
              <a:t>page buffer entry</a:t>
            </a:r>
            <a:r>
              <a:rPr lang="zh-CN" altLang="en-US" dirty="0"/>
              <a:t>训练成熟合并到</a:t>
            </a:r>
            <a:r>
              <a:rPr lang="en-US" altLang="zh-CN" dirty="0"/>
              <a:t>SPT</a:t>
            </a:r>
            <a:r>
              <a:rPr lang="zh-CN" altLang="en-US" dirty="0"/>
              <a:t>的过程中，</a:t>
            </a:r>
            <a:r>
              <a:rPr lang="en-US" altLang="zh-CN" dirty="0" err="1"/>
              <a:t>Cov</a:t>
            </a:r>
            <a:r>
              <a:rPr lang="en-US" altLang="zh-CN" dirty="0"/>
              <a:t> pattern</a:t>
            </a:r>
            <a:r>
              <a:rPr lang="zh-CN" altLang="en-US" dirty="0"/>
              <a:t>是通过当前的</a:t>
            </a:r>
            <a:r>
              <a:rPr lang="en-US" altLang="zh-CN" dirty="0" err="1"/>
              <a:t>Cov</a:t>
            </a:r>
            <a:r>
              <a:rPr lang="en-US" altLang="zh-CN" dirty="0"/>
              <a:t> pattern</a:t>
            </a:r>
            <a:r>
              <a:rPr lang="zh-CN" altLang="en-US" dirty="0"/>
              <a:t>与</a:t>
            </a:r>
            <a:r>
              <a:rPr lang="en-US" altLang="zh-CN" dirty="0"/>
              <a:t>program</a:t>
            </a:r>
            <a:r>
              <a:rPr lang="zh-CN" altLang="en-US" dirty="0"/>
              <a:t>的</a:t>
            </a:r>
            <a:r>
              <a:rPr lang="en-US" altLang="zh-CN" dirty="0"/>
              <a:t>Bit-pattern OR</a:t>
            </a:r>
            <a:r>
              <a:rPr lang="zh-CN" altLang="en-US" dirty="0"/>
              <a:t>得到的</a:t>
            </a:r>
            <a:endParaRPr lang="en-US" altLang="zh-CN" dirty="0"/>
          </a:p>
          <a:p>
            <a:r>
              <a:rPr lang="en-US" dirty="0"/>
              <a:t>Acc</a:t>
            </a:r>
            <a:r>
              <a:rPr lang="zh-CN" altLang="en-US" dirty="0"/>
              <a:t>是</a:t>
            </a:r>
            <a:r>
              <a:rPr lang="en-US" altLang="zh-CN" dirty="0"/>
              <a:t>AND</a:t>
            </a:r>
            <a:r>
              <a:rPr lang="zh-CN" altLang="en-US" dirty="0"/>
              <a:t>得到的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301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prefetch</a:t>
            </a:r>
            <a:r>
              <a:rPr lang="zh-CN" altLang="en-US" dirty="0"/>
              <a:t>的时候，访存匹配到</a:t>
            </a:r>
            <a:r>
              <a:rPr lang="en-US" altLang="zh-CN" dirty="0"/>
              <a:t>PC signature</a:t>
            </a:r>
            <a:r>
              <a:rPr lang="zh-CN" altLang="en-US" dirty="0"/>
              <a:t>， 根据当前</a:t>
            </a:r>
            <a:r>
              <a:rPr lang="en-US" altLang="zh-CN" dirty="0"/>
              <a:t>DRAM</a:t>
            </a:r>
            <a:r>
              <a:rPr lang="zh-CN" altLang="en-US" dirty="0"/>
              <a:t>使用的带宽，如果当前</a:t>
            </a:r>
            <a:r>
              <a:rPr lang="en-US" altLang="zh-CN" dirty="0"/>
              <a:t>DRAM</a:t>
            </a:r>
            <a:r>
              <a:rPr lang="zh-CN" altLang="en-US" dirty="0"/>
              <a:t>使用的带宽很高，就使用</a:t>
            </a:r>
            <a:r>
              <a:rPr lang="en-US" altLang="zh-CN" dirty="0"/>
              <a:t>Accuracy-biased</a:t>
            </a:r>
            <a:r>
              <a:rPr lang="zh-CN" altLang="en-US" dirty="0"/>
              <a:t>的</a:t>
            </a:r>
            <a:r>
              <a:rPr lang="en-US" altLang="zh-CN" dirty="0"/>
              <a:t>bit pattern</a:t>
            </a:r>
          </a:p>
          <a:p>
            <a:r>
              <a:rPr lang="en-US" dirty="0"/>
              <a:t>DRAM</a:t>
            </a:r>
            <a:r>
              <a:rPr lang="zh-CN" altLang="en-US" dirty="0"/>
              <a:t>使用的带宽低的话，使用</a:t>
            </a:r>
            <a:r>
              <a:rPr lang="en-US" altLang="zh-CN" dirty="0"/>
              <a:t>coverage-biased</a:t>
            </a:r>
            <a:r>
              <a:rPr lang="zh-CN" altLang="en-US" dirty="0"/>
              <a:t>的</a:t>
            </a:r>
            <a:r>
              <a:rPr lang="en-US" altLang="zh-CN" dirty="0"/>
              <a:t>bit-pattern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6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第二个是</a:t>
            </a:r>
            <a:r>
              <a:rPr lang="en-US" altLang="zh-CN" dirty="0"/>
              <a:t>Perceptron-Based Prefetch Filtering</a:t>
            </a:r>
          </a:p>
          <a:p>
            <a:r>
              <a:rPr lang="en-US" altLang="zh-CN" dirty="0"/>
              <a:t>SPP</a:t>
            </a:r>
            <a:r>
              <a:rPr lang="zh-CN" altLang="en-US" dirty="0"/>
              <a:t>目前的</a:t>
            </a:r>
            <a:r>
              <a:rPr lang="en-US" altLang="zh-CN" dirty="0"/>
              <a:t>confidence-based throttling</a:t>
            </a:r>
            <a:r>
              <a:rPr lang="zh-CN" altLang="en-US" dirty="0"/>
              <a:t>机制很复杂。</a:t>
            </a:r>
            <a:endParaRPr lang="en-US" altLang="zh-CN" dirty="0"/>
          </a:p>
          <a:p>
            <a:r>
              <a:rPr lang="en-US" altLang="zh-CN" dirty="0"/>
              <a:t>accuracy</a:t>
            </a:r>
            <a:r>
              <a:rPr lang="zh-CN" altLang="en-US" dirty="0"/>
              <a:t>和</a:t>
            </a:r>
            <a:r>
              <a:rPr lang="en-US" altLang="zh-CN" dirty="0"/>
              <a:t>coverage</a:t>
            </a:r>
            <a:r>
              <a:rPr lang="zh-CN" altLang="en-US" dirty="0"/>
              <a:t>是两个此消彼长的因素，很难调节。</a:t>
            </a:r>
            <a:endParaRPr lang="en-US" altLang="zh-CN" dirty="0"/>
          </a:p>
          <a:p>
            <a:r>
              <a:rPr lang="en-US" altLang="zh-CN" dirty="0"/>
              <a:t>PPF</a:t>
            </a:r>
            <a:r>
              <a:rPr lang="zh-CN" altLang="en-US" dirty="0"/>
              <a:t>在</a:t>
            </a:r>
            <a:r>
              <a:rPr lang="en-US" altLang="zh-CN" dirty="0"/>
              <a:t>prefetcher</a:t>
            </a:r>
            <a:r>
              <a:rPr lang="zh-CN" altLang="en-US" dirty="0"/>
              <a:t>后面接了一个</a:t>
            </a:r>
            <a:r>
              <a:rPr lang="en-US" altLang="zh-CN" dirty="0"/>
              <a:t>perceptron</a:t>
            </a:r>
            <a:r>
              <a:rPr lang="zh-CN" altLang="en-US" dirty="0"/>
              <a:t>的过滤器。学习哪些</a:t>
            </a:r>
            <a:r>
              <a:rPr lang="en-US" altLang="zh-CN" dirty="0"/>
              <a:t>prefetch</a:t>
            </a:r>
            <a:r>
              <a:rPr lang="zh-CN" altLang="en-US" dirty="0"/>
              <a:t>是有效的，哪些是没用的。</a:t>
            </a:r>
            <a:endParaRPr lang="en-US" altLang="zh-CN" dirty="0"/>
          </a:p>
          <a:p>
            <a:r>
              <a:rPr lang="zh-CN" altLang="en-US" dirty="0"/>
              <a:t>可以让</a:t>
            </a:r>
            <a:r>
              <a:rPr lang="en-US" altLang="zh-CN" dirty="0"/>
              <a:t>SPP</a:t>
            </a:r>
            <a:r>
              <a:rPr lang="zh-CN" altLang="en-US" dirty="0"/>
              <a:t>激进的发送请求，并且将其的一些无用的</a:t>
            </a:r>
            <a:r>
              <a:rPr lang="en-US" altLang="zh-CN" dirty="0"/>
              <a:t>request</a:t>
            </a:r>
            <a:r>
              <a:rPr lang="zh-CN" altLang="en-US" dirty="0"/>
              <a:t>过滤掉，达到兼顾</a:t>
            </a:r>
            <a:r>
              <a:rPr lang="en-US" altLang="zh-CN" dirty="0"/>
              <a:t>coverage</a:t>
            </a:r>
            <a:r>
              <a:rPr lang="zh-CN" altLang="en-US" dirty="0"/>
              <a:t>和</a:t>
            </a:r>
            <a:r>
              <a:rPr lang="en-US" altLang="zh-CN" dirty="0"/>
              <a:t>accuracy</a:t>
            </a:r>
            <a:r>
              <a:rPr lang="zh-CN" altLang="en-US" dirty="0"/>
              <a:t>的效果。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PPF</a:t>
            </a:r>
            <a:r>
              <a:rPr lang="zh-CN" altLang="en-US" dirty="0"/>
              <a:t>中，会选定一些</a:t>
            </a:r>
            <a:r>
              <a:rPr lang="en-US" altLang="zh-CN" dirty="0"/>
              <a:t>feature, </a:t>
            </a:r>
            <a:r>
              <a:rPr lang="zh-CN" altLang="en-US" dirty="0"/>
              <a:t>根据当前</a:t>
            </a:r>
            <a:r>
              <a:rPr lang="en-US" altLang="zh-CN" dirty="0"/>
              <a:t>demand request, prefetch</a:t>
            </a:r>
            <a:r>
              <a:rPr lang="zh-CN" altLang="en-US" dirty="0"/>
              <a:t>被</a:t>
            </a:r>
            <a:r>
              <a:rPr lang="en-US" altLang="zh-CN" dirty="0"/>
              <a:t>evict</a:t>
            </a:r>
            <a:r>
              <a:rPr lang="zh-CN" altLang="en-US" dirty="0"/>
              <a:t>的情况学习这些</a:t>
            </a:r>
            <a:r>
              <a:rPr lang="en-US" altLang="zh-CN" dirty="0"/>
              <a:t>feature</a:t>
            </a:r>
            <a:r>
              <a:rPr lang="zh-CN" altLang="en-US" dirty="0"/>
              <a:t>的权重，</a:t>
            </a:r>
            <a:endParaRPr lang="en-US" altLang="zh-CN" dirty="0"/>
          </a:p>
          <a:p>
            <a:r>
              <a:rPr lang="en-US" altLang="zh-CN" dirty="0"/>
              <a:t>prefetch request</a:t>
            </a:r>
            <a:r>
              <a:rPr lang="zh-CN" altLang="en-US" dirty="0"/>
              <a:t>的</a:t>
            </a:r>
            <a:r>
              <a:rPr lang="en-US" altLang="zh-CN" dirty="0"/>
              <a:t>feature</a:t>
            </a:r>
            <a:r>
              <a:rPr lang="zh-CN" altLang="en-US" dirty="0"/>
              <a:t>进行加权计算，如果超过某个</a:t>
            </a:r>
            <a:r>
              <a:rPr lang="en-US" altLang="zh-CN" dirty="0"/>
              <a:t>threshold, </a:t>
            </a:r>
            <a:r>
              <a:rPr lang="zh-CN" altLang="en-US" dirty="0"/>
              <a:t>就认为是</a:t>
            </a:r>
            <a:r>
              <a:rPr lang="en-US" altLang="zh-CN" dirty="0"/>
              <a:t>useful</a:t>
            </a:r>
            <a:r>
              <a:rPr lang="zh-CN" altLang="en-US" dirty="0"/>
              <a:t>的</a:t>
            </a:r>
            <a:r>
              <a:rPr lang="en-US" altLang="zh-CN" dirty="0"/>
              <a:t>prefetch, </a:t>
            </a:r>
            <a:r>
              <a:rPr lang="zh-CN" altLang="en-US" dirty="0"/>
              <a:t>发射出去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整体上，</a:t>
            </a:r>
            <a:r>
              <a:rPr lang="en-US" altLang="zh-CN" dirty="0"/>
              <a:t>PPF</a:t>
            </a:r>
            <a:r>
              <a:rPr lang="zh-CN" altLang="en-US" dirty="0"/>
              <a:t>过于复杂，实现起来应该是不太实际的。</a:t>
            </a:r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078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</a:t>
            </a:r>
            <a:r>
              <a:rPr lang="en-US" altLang="zh-CN" dirty="0"/>
              <a:t>SPP</a:t>
            </a:r>
            <a:r>
              <a:rPr lang="zh-CN" altLang="en-US" dirty="0"/>
              <a:t>的</a:t>
            </a:r>
            <a:r>
              <a:rPr lang="en-US" altLang="zh-CN" dirty="0"/>
              <a:t>throttling</a:t>
            </a:r>
            <a:r>
              <a:rPr lang="zh-CN" altLang="en-US" dirty="0"/>
              <a:t>的尝试中考虑了如下因素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Accuracy</a:t>
            </a:r>
            <a:r>
              <a:rPr lang="zh-CN" altLang="en-US" dirty="0"/>
              <a:t>和</a:t>
            </a:r>
            <a:r>
              <a:rPr lang="en-US" altLang="zh-CN" dirty="0"/>
              <a:t>coverage</a:t>
            </a:r>
            <a:r>
              <a:rPr lang="zh-CN" altLang="en-US" dirty="0"/>
              <a:t>是两个此消彼长的因素。但你要</a:t>
            </a:r>
            <a:r>
              <a:rPr lang="en-US" altLang="zh-CN" dirty="0"/>
              <a:t>High accuracy</a:t>
            </a:r>
            <a:r>
              <a:rPr lang="zh-CN" altLang="en-US" dirty="0"/>
              <a:t>必然会</a:t>
            </a:r>
            <a:r>
              <a:rPr lang="en-US" altLang="zh-CN" dirty="0"/>
              <a:t>Low coverage</a:t>
            </a:r>
            <a:r>
              <a:rPr lang="zh-CN" altLang="en-US" dirty="0"/>
              <a:t>。但是</a:t>
            </a:r>
            <a:r>
              <a:rPr lang="en-US" altLang="zh-CN" dirty="0"/>
              <a:t>low coverage</a:t>
            </a:r>
            <a:r>
              <a:rPr lang="zh-CN" altLang="en-US" dirty="0"/>
              <a:t>非常影响性能</a:t>
            </a:r>
            <a:endParaRPr lang="en-US" altLang="zh-CN" dirty="0"/>
          </a:p>
          <a:p>
            <a:r>
              <a:rPr lang="zh-CN" altLang="en-US" dirty="0"/>
              <a:t>根据</a:t>
            </a:r>
            <a:r>
              <a:rPr lang="en-US" altLang="zh-CN" dirty="0"/>
              <a:t>coverage</a:t>
            </a:r>
            <a:r>
              <a:rPr lang="zh-CN" altLang="en-US" dirty="0"/>
              <a:t>去</a:t>
            </a:r>
            <a:r>
              <a:rPr lang="en-US" altLang="zh-CN" dirty="0"/>
              <a:t>throttle</a:t>
            </a:r>
            <a:r>
              <a:rPr lang="zh-CN" altLang="en-US" dirty="0"/>
              <a:t>的话，理论上也没有道理，</a:t>
            </a:r>
            <a:r>
              <a:rPr lang="en-US" altLang="zh-CN" dirty="0"/>
              <a:t>coverage</a:t>
            </a:r>
            <a:r>
              <a:rPr lang="zh-CN" altLang="en-US" dirty="0"/>
              <a:t>低去调低</a:t>
            </a:r>
            <a:r>
              <a:rPr lang="en-US" altLang="zh-CN" dirty="0"/>
              <a:t>lookahead</a:t>
            </a:r>
            <a:r>
              <a:rPr lang="zh-CN" altLang="en-US" dirty="0"/>
              <a:t>这是不合理的</a:t>
            </a:r>
            <a:endParaRPr lang="en-US" altLang="zh-CN" dirty="0"/>
          </a:p>
          <a:p>
            <a:r>
              <a:rPr lang="en-US" altLang="zh-CN" dirty="0"/>
              <a:t>DRAM bandwidth</a:t>
            </a:r>
            <a:r>
              <a:rPr lang="zh-CN" altLang="en-US" dirty="0"/>
              <a:t>的话。但他应该可以让我们根据</a:t>
            </a:r>
            <a:r>
              <a:rPr lang="en-US" altLang="zh-CN" dirty="0"/>
              <a:t>dram</a:t>
            </a:r>
            <a:r>
              <a:rPr lang="zh-CN" altLang="en-US" dirty="0"/>
              <a:t>带宽来</a:t>
            </a:r>
            <a:r>
              <a:rPr lang="en-US" altLang="zh-CN" dirty="0"/>
              <a:t>prefetch, </a:t>
            </a:r>
            <a:r>
              <a:rPr lang="zh-CN" altLang="en-US" dirty="0"/>
              <a:t>从而获得比较好的</a:t>
            </a:r>
            <a:r>
              <a:rPr lang="en-US" altLang="zh-CN" dirty="0"/>
              <a:t>coverage</a:t>
            </a:r>
          </a:p>
          <a:p>
            <a:pPr marL="0" marR="0" lvl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上面三个条件我们尝试去</a:t>
            </a:r>
            <a:r>
              <a:rPr lang="en-US" altLang="zh-CN" dirty="0"/>
              <a:t>throttle</a:t>
            </a:r>
            <a:r>
              <a:rPr lang="zh-CN" altLang="en-US" dirty="0"/>
              <a:t>了之后，性能都变得更差了。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SPP+PPF</a:t>
            </a:r>
            <a:r>
              <a:rPr lang="zh-CN" altLang="en-US" dirty="0"/>
              <a:t>我们实现了一下，想去看一下</a:t>
            </a:r>
            <a:r>
              <a:rPr lang="en-US" altLang="zh-CN" dirty="0"/>
              <a:t>SPP</a:t>
            </a:r>
            <a:r>
              <a:rPr lang="zh-CN" altLang="en-US" dirty="0"/>
              <a:t>的性能能挖掘到多少，但是目前性能不太好，也是</a:t>
            </a:r>
            <a:r>
              <a:rPr lang="en-US" altLang="zh-CN" dirty="0"/>
              <a:t>coverage</a:t>
            </a:r>
            <a:r>
              <a:rPr lang="zh-CN" altLang="en-US" dirty="0"/>
              <a:t>会下降，可能还需要再调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53020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DRAM</a:t>
            </a:r>
            <a:r>
              <a:rPr lang="zh-CN" altLang="en-US" dirty="0"/>
              <a:t>带宽去调节这个方法主要是参考</a:t>
            </a:r>
            <a:r>
              <a:rPr lang="en-US" altLang="zh-CN" dirty="0" err="1"/>
              <a:t>DSPatch</a:t>
            </a:r>
            <a:r>
              <a:rPr lang="zh-CN" altLang="en-US" dirty="0"/>
              <a:t>那篇论文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我们先计算出</a:t>
            </a:r>
            <a:r>
              <a:rPr lang="en-US" altLang="zh-CN" dirty="0"/>
              <a:t>DRAM</a:t>
            </a:r>
            <a:r>
              <a:rPr lang="zh-CN" altLang="en-US" dirty="0"/>
              <a:t>的</a:t>
            </a:r>
            <a:r>
              <a:rPr lang="en-US" altLang="zh-CN" dirty="0"/>
              <a:t>peak bandwidth</a:t>
            </a:r>
            <a:r>
              <a:rPr lang="zh-CN" altLang="en-US" dirty="0"/>
              <a:t>。然后每隔一段时间去测一下当前时间段的</a:t>
            </a:r>
            <a:r>
              <a:rPr lang="en-US" altLang="zh-CN" dirty="0"/>
              <a:t>bandwidth, </a:t>
            </a:r>
            <a:r>
              <a:rPr lang="zh-CN" altLang="en-US" dirty="0"/>
              <a:t>然后把这个值归到</a:t>
            </a:r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bucket</a:t>
            </a:r>
            <a:r>
              <a:rPr lang="zh-CN" altLang="en-US" dirty="0"/>
              <a:t>。占用了</a:t>
            </a:r>
            <a:r>
              <a:rPr lang="en-US" altLang="zh-CN" dirty="0"/>
              <a:t>25%</a:t>
            </a:r>
            <a:r>
              <a:rPr lang="zh-CN" altLang="en-US" dirty="0"/>
              <a:t>一下的带宽，就归到</a:t>
            </a:r>
            <a:r>
              <a:rPr lang="en-US" altLang="zh-CN" dirty="0"/>
              <a:t>bucket 0, </a:t>
            </a:r>
          </a:p>
          <a:p>
            <a:r>
              <a:rPr lang="zh-CN" altLang="en-US" dirty="0"/>
              <a:t>然后</a:t>
            </a:r>
            <a:r>
              <a:rPr lang="en-US" altLang="zh-CN" dirty="0"/>
              <a:t>DRAM</a:t>
            </a:r>
            <a:r>
              <a:rPr lang="zh-CN" altLang="en-US" dirty="0"/>
              <a:t>将</a:t>
            </a:r>
            <a:r>
              <a:rPr lang="en-US" altLang="zh-CN" dirty="0"/>
              <a:t>bucket index</a:t>
            </a:r>
            <a:r>
              <a:rPr lang="zh-CN" altLang="en-US" dirty="0"/>
              <a:t>反馈给</a:t>
            </a:r>
            <a:r>
              <a:rPr lang="en-US" altLang="zh-CN" dirty="0"/>
              <a:t>SPP</a:t>
            </a:r>
            <a:r>
              <a:rPr lang="zh-CN" altLang="en-US" dirty="0"/>
              <a:t>，</a:t>
            </a:r>
            <a:r>
              <a:rPr lang="en-US" altLang="zh-CN" dirty="0"/>
              <a:t>SPP</a:t>
            </a:r>
            <a:r>
              <a:rPr lang="zh-CN" altLang="en-US" dirty="0"/>
              <a:t>根据</a:t>
            </a:r>
            <a:r>
              <a:rPr lang="en-US" altLang="zh-CN" dirty="0"/>
              <a:t>bandwidth</a:t>
            </a:r>
            <a:r>
              <a:rPr lang="zh-CN" altLang="en-US" dirty="0"/>
              <a:t>来调整</a:t>
            </a:r>
            <a:r>
              <a:rPr lang="en-US" altLang="zh-CN" dirty="0"/>
              <a:t>lookahead confidence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1602A-D388-4F44-90BA-5CF2C13105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51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我们搜集了一下近些年</a:t>
            </a:r>
            <a:r>
              <a:rPr lang="en-US" altLang="zh-CN" dirty="0" err="1"/>
              <a:t>Prefecher</a:t>
            </a:r>
            <a:r>
              <a:rPr lang="zh-CN" altLang="en-US" dirty="0"/>
              <a:t>的论文，大概是这么些类，</a:t>
            </a:r>
            <a:endParaRPr lang="en-US" altLang="zh-CN" dirty="0"/>
          </a:p>
          <a:p>
            <a:r>
              <a:rPr lang="en-US" altLang="zh-CN" dirty="0"/>
              <a:t>stride/stream, spatial, </a:t>
            </a:r>
            <a:r>
              <a:rPr lang="zh-CN" altLang="en-US" dirty="0"/>
              <a:t>里面有基于</a:t>
            </a:r>
            <a:r>
              <a:rPr lang="en-US" altLang="zh-CN" dirty="0"/>
              <a:t>offset</a:t>
            </a:r>
            <a:r>
              <a:rPr lang="zh-CN" altLang="en-US" dirty="0"/>
              <a:t>的，基于</a:t>
            </a:r>
            <a:r>
              <a:rPr lang="en-US" altLang="zh-CN" dirty="0"/>
              <a:t>delta</a:t>
            </a:r>
            <a:r>
              <a:rPr lang="zh-CN" altLang="en-US" dirty="0"/>
              <a:t>的，基于</a:t>
            </a:r>
            <a:r>
              <a:rPr lang="en-US" altLang="zh-CN" dirty="0"/>
              <a:t>bit pattern</a:t>
            </a:r>
            <a:r>
              <a:rPr lang="zh-CN" altLang="en-US" dirty="0"/>
              <a:t>的，还有组合的</a:t>
            </a:r>
            <a:r>
              <a:rPr lang="en-US" altLang="zh-CN" dirty="0" err="1"/>
              <a:t>ipcp</a:t>
            </a:r>
            <a:endParaRPr lang="en-US" altLang="zh-CN" dirty="0"/>
          </a:p>
          <a:p>
            <a:r>
              <a:rPr lang="en-US" altLang="zh-CN" dirty="0"/>
              <a:t>Temporal prefetcher</a:t>
            </a:r>
            <a:r>
              <a:rPr lang="zh-CN" altLang="en-US" dirty="0"/>
              <a:t>里面有基于</a:t>
            </a:r>
            <a:r>
              <a:rPr lang="en-US" altLang="zh-CN" dirty="0"/>
              <a:t>global history buffe</a:t>
            </a:r>
            <a:r>
              <a:rPr lang="zh-CN" altLang="en-US" dirty="0"/>
              <a:t>， </a:t>
            </a:r>
            <a:r>
              <a:rPr lang="en-US" altLang="zh-CN" dirty="0"/>
              <a:t>irregular stream buffer</a:t>
            </a:r>
            <a:r>
              <a:rPr lang="zh-CN" altLang="en-US" dirty="0"/>
              <a:t>的，基于</a:t>
            </a:r>
            <a:r>
              <a:rPr lang="en-US" altLang="zh-CN" dirty="0"/>
              <a:t>table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zh-CN" altLang="en-US" dirty="0"/>
              <a:t>因为</a:t>
            </a:r>
            <a:r>
              <a:rPr lang="en-US" altLang="zh-CN" dirty="0"/>
              <a:t>temporal</a:t>
            </a:r>
            <a:r>
              <a:rPr lang="zh-CN" altLang="en-US" dirty="0"/>
              <a:t>代价太高，目前还有一类</a:t>
            </a:r>
            <a:r>
              <a:rPr lang="en-US" altLang="zh-CN" dirty="0"/>
              <a:t>data memory-dependent prefetcher</a:t>
            </a:r>
          </a:p>
          <a:p>
            <a:r>
              <a:rPr lang="zh-CN" altLang="en-US" dirty="0"/>
              <a:t>然后是</a:t>
            </a:r>
            <a:r>
              <a:rPr lang="en-US" altLang="zh-CN" dirty="0"/>
              <a:t>prefetch throttling</a:t>
            </a:r>
            <a:r>
              <a:rPr lang="zh-CN" altLang="en-US" dirty="0"/>
              <a:t>的一些论文</a:t>
            </a:r>
            <a:endParaRPr lang="en-US" altLang="zh-CN" dirty="0"/>
          </a:p>
          <a:p>
            <a:r>
              <a:rPr lang="zh-CN" altLang="en-US" dirty="0"/>
              <a:t>最后</a:t>
            </a:r>
            <a:r>
              <a:rPr lang="en-US" altLang="zh-CN" dirty="0"/>
              <a:t>software prefetch</a:t>
            </a:r>
            <a:r>
              <a:rPr lang="zh-CN" altLang="en-US" dirty="0"/>
              <a:t>上近些年有很多</a:t>
            </a:r>
            <a:r>
              <a:rPr lang="en-US" altLang="zh-CN" dirty="0"/>
              <a:t>Profile-guided</a:t>
            </a:r>
            <a:r>
              <a:rPr lang="zh-CN" altLang="en-US" dirty="0"/>
              <a:t>的方法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测试分析了一部分，发现还是</a:t>
            </a:r>
            <a:r>
              <a:rPr lang="en-US" altLang="zh-CN" dirty="0"/>
              <a:t>SPP</a:t>
            </a:r>
            <a:r>
              <a:rPr lang="zh-CN" altLang="en-US" dirty="0"/>
              <a:t>的性能最好</a:t>
            </a:r>
            <a:endParaRPr lang="en-US" altLang="zh-CN" dirty="0"/>
          </a:p>
          <a:p>
            <a:r>
              <a:rPr lang="zh-CN" altLang="en-US" dirty="0"/>
              <a:t>这个</a:t>
            </a:r>
            <a:r>
              <a:rPr lang="en-US" altLang="zh-CN" dirty="0"/>
              <a:t>Slides</a:t>
            </a:r>
            <a:r>
              <a:rPr lang="zh-CN" altLang="en-US" dirty="0"/>
              <a:t>主要介绍一下</a:t>
            </a:r>
            <a:r>
              <a:rPr lang="en-US" altLang="zh-CN" dirty="0"/>
              <a:t>SPP throttling</a:t>
            </a:r>
            <a:r>
              <a:rPr lang="zh-CN" altLang="en-US" dirty="0"/>
              <a:t>的一些工作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29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先在</a:t>
            </a:r>
            <a:r>
              <a:rPr lang="en-US" altLang="zh-CN" dirty="0" err="1"/>
              <a:t>libquantum</a:t>
            </a:r>
            <a:r>
              <a:rPr lang="zh-CN" altLang="en-US" dirty="0"/>
              <a:t>上试了一下</a:t>
            </a:r>
            <a:endParaRPr lang="en-US" altLang="zh-CN" dirty="0"/>
          </a:p>
          <a:p>
            <a:r>
              <a:rPr lang="zh-CN" altLang="en-US" dirty="0"/>
              <a:t>首先统计了一下没有</a:t>
            </a:r>
            <a:r>
              <a:rPr lang="en-US" altLang="zh-CN" dirty="0"/>
              <a:t>prefetcher</a:t>
            </a:r>
            <a:r>
              <a:rPr lang="zh-CN" altLang="en-US" dirty="0"/>
              <a:t>的时候，</a:t>
            </a:r>
            <a:r>
              <a:rPr lang="en-US" altLang="zh-CN" dirty="0"/>
              <a:t>dram</a:t>
            </a:r>
            <a:r>
              <a:rPr lang="zh-CN" altLang="en-US" dirty="0"/>
              <a:t>的带宽占用情况。可以看到没有</a:t>
            </a:r>
            <a:r>
              <a:rPr lang="en-US" altLang="zh-CN" dirty="0"/>
              <a:t>prefetcher</a:t>
            </a:r>
            <a:r>
              <a:rPr lang="zh-CN" altLang="en-US" dirty="0"/>
              <a:t>的时候，其实对带宽的占用已经达到了一个比较高的水平。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 err="1"/>
              <a:t>libquantum</a:t>
            </a:r>
            <a:r>
              <a:rPr lang="zh-CN" altLang="en-US" dirty="0"/>
              <a:t>这个</a:t>
            </a:r>
            <a:r>
              <a:rPr lang="en-US" altLang="zh-CN" dirty="0"/>
              <a:t>benchmark</a:t>
            </a:r>
            <a:r>
              <a:rPr lang="zh-CN" altLang="en-US" dirty="0"/>
              <a:t>又是需要比较激进的</a:t>
            </a:r>
            <a:r>
              <a:rPr lang="en-US" altLang="zh-CN" dirty="0"/>
              <a:t>lookahead</a:t>
            </a:r>
            <a:r>
              <a:rPr lang="zh-CN" altLang="en-US" dirty="0"/>
              <a:t>的，这就形成了一个矛盾。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总体看下来这可能在多核场景下会比较需要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1602A-D388-4F44-90BA-5CF2C13105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05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现在，我们认为用</a:t>
            </a:r>
            <a:r>
              <a:rPr lang="en-US" altLang="zh-CN" dirty="0"/>
              <a:t>timeliness</a:t>
            </a:r>
            <a:r>
              <a:rPr lang="zh-CN" altLang="en-US" dirty="0"/>
              <a:t>去</a:t>
            </a:r>
            <a:r>
              <a:rPr lang="en-US" altLang="zh-CN" dirty="0"/>
              <a:t>throttle</a:t>
            </a:r>
            <a:r>
              <a:rPr lang="zh-CN" altLang="en-US" dirty="0"/>
              <a:t>是一个比较好的选择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timeliness</a:t>
            </a:r>
            <a:r>
              <a:rPr lang="zh-CN" altLang="en-US" dirty="0"/>
              <a:t>比较低，说明很多</a:t>
            </a:r>
            <a:r>
              <a:rPr lang="en-US" altLang="zh-CN" dirty="0"/>
              <a:t>prefetch</a:t>
            </a:r>
            <a:r>
              <a:rPr lang="zh-CN" altLang="en-US" dirty="0"/>
              <a:t>还没有取回来就被访问了，而这恰恰说明</a:t>
            </a:r>
            <a:r>
              <a:rPr lang="en-US" altLang="zh-CN" dirty="0" err="1"/>
              <a:t>spp</a:t>
            </a:r>
            <a:r>
              <a:rPr lang="zh-CN" altLang="en-US" dirty="0"/>
              <a:t>的</a:t>
            </a:r>
            <a:r>
              <a:rPr lang="en-US" altLang="zh-CN" dirty="0"/>
              <a:t>lookahead</a:t>
            </a:r>
            <a:r>
              <a:rPr lang="zh-CN" altLang="en-US" dirty="0"/>
              <a:t>不够</a:t>
            </a:r>
            <a:endParaRPr lang="en-US" altLang="zh-CN" dirty="0"/>
          </a:p>
          <a:p>
            <a:r>
              <a:rPr lang="zh-CN" altLang="en-US" dirty="0"/>
              <a:t>像</a:t>
            </a:r>
            <a:r>
              <a:rPr lang="en-US" altLang="zh-CN" dirty="0" err="1"/>
              <a:t>libquantum</a:t>
            </a:r>
            <a:r>
              <a:rPr lang="en-US" altLang="zh-CN" dirty="0"/>
              <a:t>, timeliness</a:t>
            </a:r>
            <a:r>
              <a:rPr lang="zh-CN" altLang="en-US" dirty="0"/>
              <a:t>就非常差，大概在百分之</a:t>
            </a:r>
            <a:r>
              <a:rPr lang="en-US" altLang="zh-CN" dirty="0"/>
              <a:t>0.</a:t>
            </a:r>
            <a:r>
              <a:rPr lang="zh-CN" altLang="en-US" dirty="0"/>
              <a:t>几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因此我们选择在</a:t>
            </a:r>
            <a:r>
              <a:rPr lang="en-US" altLang="zh-CN" dirty="0"/>
              <a:t>timeliness</a:t>
            </a:r>
            <a:r>
              <a:rPr lang="zh-CN" altLang="en-US" dirty="0"/>
              <a:t>比较低的时候，调低</a:t>
            </a:r>
            <a:r>
              <a:rPr lang="en-US" altLang="zh-CN" dirty="0"/>
              <a:t>lookahead threshold</a:t>
            </a:r>
          </a:p>
          <a:p>
            <a:r>
              <a:rPr lang="en-US" altLang="zh-CN" dirty="0"/>
              <a:t>Timeliness</a:t>
            </a:r>
            <a:r>
              <a:rPr lang="zh-CN" altLang="en-US" dirty="0"/>
              <a:t>高的时候，调高</a:t>
            </a:r>
            <a:r>
              <a:rPr lang="en-US" altLang="zh-CN" dirty="0"/>
              <a:t>lookahead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71602A-D388-4F44-90BA-5CF2C13105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368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加入根据及时性的</a:t>
            </a:r>
            <a:r>
              <a:rPr lang="en-US" altLang="zh-CN" dirty="0"/>
              <a:t>throttling</a:t>
            </a:r>
            <a:r>
              <a:rPr lang="zh-CN" altLang="en-US" dirty="0"/>
              <a:t>之后，</a:t>
            </a:r>
            <a:r>
              <a:rPr lang="en-US" altLang="zh-CN" dirty="0"/>
              <a:t>INT</a:t>
            </a:r>
            <a:r>
              <a:rPr lang="zh-CN" altLang="en-US" dirty="0"/>
              <a:t>提升了</a:t>
            </a:r>
            <a:r>
              <a:rPr lang="en-US" altLang="zh-CN" dirty="0"/>
              <a:t>0.29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影响明显的</a:t>
            </a:r>
            <a:r>
              <a:rPr lang="en-US" altLang="zh-CN" dirty="0"/>
              <a:t>benchmark</a:t>
            </a:r>
            <a:r>
              <a:rPr lang="zh-CN" altLang="en-US" dirty="0"/>
              <a:t>是</a:t>
            </a:r>
            <a:r>
              <a:rPr lang="en-US" altLang="zh-CN" dirty="0"/>
              <a:t>mcf</a:t>
            </a:r>
            <a:r>
              <a:rPr lang="zh-CN" altLang="en-US" dirty="0"/>
              <a:t>和</a:t>
            </a:r>
            <a:r>
              <a:rPr lang="en-US" altLang="zh-CN" dirty="0" err="1"/>
              <a:t>Libquantum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022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FP</a:t>
            </a:r>
            <a:r>
              <a:rPr lang="zh-CN" altLang="en-US" dirty="0"/>
              <a:t>提升了</a:t>
            </a:r>
            <a:r>
              <a:rPr lang="en-US" altLang="zh-CN" dirty="0"/>
              <a:t>0.19</a:t>
            </a:r>
            <a:r>
              <a:rPr lang="zh-CN" altLang="en-US" dirty="0"/>
              <a:t>分</a:t>
            </a:r>
            <a:endParaRPr lang="en-US" altLang="zh-CN" dirty="0"/>
          </a:p>
          <a:p>
            <a:r>
              <a:rPr lang="zh-CN" altLang="en-US" dirty="0"/>
              <a:t>提升比较明显的是</a:t>
            </a:r>
            <a:r>
              <a:rPr lang="en-US" altLang="zh-CN" dirty="0" err="1"/>
              <a:t>bwaves</a:t>
            </a:r>
            <a:r>
              <a:rPr lang="en-US" altLang="zh-CN" dirty="0"/>
              <a:t> </a:t>
            </a:r>
            <a:r>
              <a:rPr lang="en-US" altLang="zh-CN" dirty="0" err="1"/>
              <a:t>milc</a:t>
            </a:r>
            <a:r>
              <a:rPr lang="en-US" altLang="zh-CN" dirty="0"/>
              <a:t>, </a:t>
            </a:r>
            <a:r>
              <a:rPr lang="en-US" altLang="zh-CN" dirty="0" err="1"/>
              <a:t>GemsFDTD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538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然后我们去测了一下</a:t>
            </a:r>
            <a:r>
              <a:rPr lang="en-US" altLang="zh-CN" dirty="0"/>
              <a:t>spec06</a:t>
            </a:r>
            <a:r>
              <a:rPr lang="zh-CN" altLang="en-US" dirty="0"/>
              <a:t>的</a:t>
            </a:r>
            <a:r>
              <a:rPr lang="en-US" altLang="zh-CN" dirty="0"/>
              <a:t>average lookahead depth</a:t>
            </a:r>
          </a:p>
          <a:p>
            <a:endParaRPr lang="en-US" dirty="0"/>
          </a:p>
          <a:p>
            <a:r>
              <a:rPr lang="zh-CN" altLang="en-US" dirty="0"/>
              <a:t>对于大部分</a:t>
            </a:r>
            <a:r>
              <a:rPr lang="en-US" altLang="zh-CN" dirty="0"/>
              <a:t>benchmark, </a:t>
            </a:r>
            <a:r>
              <a:rPr lang="zh-CN" altLang="en-US" dirty="0"/>
              <a:t>加入</a:t>
            </a:r>
            <a:r>
              <a:rPr lang="en-US" altLang="zh-CN" dirty="0"/>
              <a:t>throttling</a:t>
            </a:r>
            <a:r>
              <a:rPr lang="zh-CN" altLang="en-US" dirty="0"/>
              <a:t>之后，</a:t>
            </a:r>
            <a:r>
              <a:rPr lang="en-US" altLang="zh-CN" dirty="0"/>
              <a:t>lookahead</a:t>
            </a:r>
            <a:r>
              <a:rPr lang="zh-CN" altLang="en-US" dirty="0"/>
              <a:t>都变得保守了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 err="1"/>
              <a:t>Libquantum</a:t>
            </a:r>
            <a:r>
              <a:rPr lang="zh-CN" altLang="en-US" dirty="0"/>
              <a:t>上激进了很多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276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然后我们测了一下目前一些</a:t>
            </a:r>
            <a:r>
              <a:rPr lang="en-US" altLang="zh-CN" dirty="0"/>
              <a:t>L2 prefetcher</a:t>
            </a:r>
            <a:r>
              <a:rPr lang="zh-CN" altLang="en-US" dirty="0"/>
              <a:t>的</a:t>
            </a:r>
            <a:r>
              <a:rPr lang="en-US" altLang="zh-CN" dirty="0"/>
              <a:t>performance</a:t>
            </a:r>
          </a:p>
          <a:p>
            <a:r>
              <a:rPr lang="en-US" altLang="zh-CN" dirty="0"/>
              <a:t>SPP</a:t>
            </a:r>
            <a:r>
              <a:rPr lang="zh-CN" altLang="en-US" dirty="0"/>
              <a:t>是目前最好的，但其他</a:t>
            </a:r>
            <a:r>
              <a:rPr lang="en-US" altLang="zh-CN" dirty="0" err="1"/>
              <a:t>preetcher</a:t>
            </a:r>
            <a:r>
              <a:rPr lang="zh-CN" altLang="en-US" dirty="0"/>
              <a:t>目前还没有调过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4720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这是在</a:t>
            </a:r>
            <a:r>
              <a:rPr lang="en-US" altLang="zh-CN" dirty="0"/>
              <a:t>L2</a:t>
            </a:r>
            <a:r>
              <a:rPr lang="zh-CN" altLang="en-US" dirty="0"/>
              <a:t>使用</a:t>
            </a:r>
            <a:r>
              <a:rPr lang="en-US" altLang="zh-CN" dirty="0"/>
              <a:t>SPP</a:t>
            </a:r>
            <a:r>
              <a:rPr lang="zh-CN" altLang="en-US" dirty="0"/>
              <a:t>的基础上，</a:t>
            </a:r>
            <a:r>
              <a:rPr lang="en-US" altLang="zh-CN" dirty="0"/>
              <a:t>l1d</a:t>
            </a:r>
            <a:r>
              <a:rPr lang="zh-CN" altLang="en-US" dirty="0"/>
              <a:t>使用不同</a:t>
            </a:r>
            <a:r>
              <a:rPr lang="en-US" altLang="zh-CN" dirty="0"/>
              <a:t>prefetcher</a:t>
            </a:r>
            <a:r>
              <a:rPr lang="zh-CN" altLang="en-US" dirty="0"/>
              <a:t>的性能表现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432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这个是我这个</a:t>
            </a:r>
            <a:r>
              <a:rPr lang="en-US" altLang="zh-CN" dirty="0"/>
              <a:t>PPT</a:t>
            </a:r>
            <a:r>
              <a:rPr lang="zh-CN" altLang="en-US" dirty="0"/>
              <a:t>里面测性能的一些配置</a:t>
            </a:r>
            <a:endParaRPr lang="en-US" altLang="zh-CN" dirty="0"/>
          </a:p>
          <a:p>
            <a:r>
              <a:rPr lang="en-US" altLang="zh-CN" dirty="0"/>
              <a:t>LLC</a:t>
            </a:r>
            <a:r>
              <a:rPr lang="zh-CN" altLang="en-US" dirty="0"/>
              <a:t>是</a:t>
            </a:r>
            <a:r>
              <a:rPr lang="en-US" altLang="zh-CN" dirty="0"/>
              <a:t>16MB</a:t>
            </a:r>
            <a:r>
              <a:rPr lang="zh-CN" altLang="en-US" dirty="0"/>
              <a:t>的，</a:t>
            </a:r>
            <a:r>
              <a:rPr lang="en-US" altLang="zh-CN" dirty="0"/>
              <a:t>L2 latency</a:t>
            </a:r>
            <a:r>
              <a:rPr lang="zh-CN" altLang="en-US" dirty="0"/>
              <a:t>调成了</a:t>
            </a:r>
            <a:r>
              <a:rPr lang="en-US" altLang="zh-CN" dirty="0"/>
              <a:t>15</a:t>
            </a:r>
            <a:r>
              <a:rPr lang="zh-CN" altLang="en-US" dirty="0"/>
              <a:t>左右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65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主要内容分成如下</a:t>
            </a:r>
            <a:r>
              <a:rPr lang="en-US" altLang="zh-CN" dirty="0"/>
              <a:t>5</a:t>
            </a:r>
            <a:r>
              <a:rPr lang="zh-CN" altLang="en-US" dirty="0"/>
              <a:t>个部分</a:t>
            </a:r>
            <a:endParaRPr lang="en-US" altLang="zh-CN" dirty="0"/>
          </a:p>
          <a:p>
            <a:r>
              <a:rPr lang="zh-CN" altLang="en-US" dirty="0"/>
              <a:t>首先是介绍一下</a:t>
            </a:r>
            <a:r>
              <a:rPr lang="en-US" altLang="zh-CN" dirty="0"/>
              <a:t>SPP</a:t>
            </a:r>
          </a:p>
          <a:p>
            <a:r>
              <a:rPr lang="zh-CN" altLang="en-US" dirty="0"/>
              <a:t>然后看一下</a:t>
            </a:r>
            <a:r>
              <a:rPr lang="en-US" altLang="zh-CN" dirty="0"/>
              <a:t>SPP</a:t>
            </a:r>
            <a:r>
              <a:rPr lang="zh-CN" altLang="en-US" dirty="0"/>
              <a:t>的</a:t>
            </a:r>
            <a:r>
              <a:rPr lang="en-US" altLang="zh-CN" dirty="0"/>
              <a:t>lookahead</a:t>
            </a:r>
            <a:r>
              <a:rPr lang="zh-CN" altLang="en-US" dirty="0"/>
              <a:t>机制会性能的性能</a:t>
            </a:r>
            <a:endParaRPr lang="en-US" altLang="zh-CN" dirty="0"/>
          </a:p>
          <a:p>
            <a:r>
              <a:rPr lang="zh-CN" altLang="en-US" dirty="0"/>
              <a:t>接着是一些</a:t>
            </a:r>
            <a:r>
              <a:rPr lang="en-US" altLang="zh-CN" dirty="0"/>
              <a:t>prefetcher throttling</a:t>
            </a:r>
            <a:r>
              <a:rPr lang="zh-CN" altLang="en-US" dirty="0"/>
              <a:t>的论文</a:t>
            </a:r>
            <a:endParaRPr lang="en-US" altLang="zh-CN" dirty="0"/>
          </a:p>
          <a:p>
            <a:r>
              <a:rPr lang="zh-CN" altLang="en-US" dirty="0"/>
              <a:t>然后是我们目前在</a:t>
            </a:r>
            <a:r>
              <a:rPr lang="en-US" altLang="zh-CN" dirty="0"/>
              <a:t>SPP throttling</a:t>
            </a:r>
            <a:r>
              <a:rPr lang="zh-CN" altLang="en-US" dirty="0"/>
              <a:t>上做的一些尝试</a:t>
            </a:r>
            <a:endParaRPr lang="en-US" altLang="zh-CN" dirty="0"/>
          </a:p>
          <a:p>
            <a:r>
              <a:rPr lang="zh-CN" altLang="en-US" dirty="0"/>
              <a:t>最后是一些</a:t>
            </a:r>
            <a:r>
              <a:rPr lang="en-US" altLang="zh-CN" dirty="0"/>
              <a:t>performance</a:t>
            </a:r>
            <a:r>
              <a:rPr lang="zh-CN" altLang="en-US" dirty="0"/>
              <a:t>的数据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49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Prefetcher</a:t>
            </a:r>
            <a:r>
              <a:rPr lang="zh-CN" altLang="en-US" dirty="0"/>
              <a:t>大致遵循的一个逻辑是说之前进行了一系列内存访问，接下来我可能访问哪些数据。按照这个逻辑的话，</a:t>
            </a:r>
            <a:r>
              <a:rPr lang="en-US" altLang="zh-CN" dirty="0"/>
              <a:t>prefetcher</a:t>
            </a:r>
            <a:r>
              <a:rPr lang="zh-CN" altLang="en-US" dirty="0"/>
              <a:t>主要会有两块结构，一块是记录当前的内存访问，另一块是记录具有什么特征的访问可能会</a:t>
            </a:r>
            <a:r>
              <a:rPr lang="en-US" altLang="zh-CN" dirty="0"/>
              <a:t>prefetch</a:t>
            </a:r>
            <a:r>
              <a:rPr lang="zh-CN" altLang="en-US" dirty="0"/>
              <a:t>哪些数据。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SPP</a:t>
            </a:r>
            <a:r>
              <a:rPr lang="zh-CN" altLang="en-US" dirty="0"/>
              <a:t>将一个</a:t>
            </a:r>
            <a:r>
              <a:rPr lang="en-US" altLang="zh-CN" dirty="0"/>
              <a:t>physical page</a:t>
            </a:r>
            <a:r>
              <a:rPr lang="zh-CN" altLang="en-US" dirty="0"/>
              <a:t>上的一系列内存访问被压缩成一个</a:t>
            </a:r>
            <a:r>
              <a:rPr lang="en-US" altLang="zh-CN" dirty="0"/>
              <a:t>signature</a:t>
            </a:r>
            <a:r>
              <a:rPr lang="zh-CN" altLang="en-US" dirty="0"/>
              <a:t>，不同的</a:t>
            </a:r>
            <a:r>
              <a:rPr lang="en-US" altLang="zh-CN" dirty="0"/>
              <a:t>signature</a:t>
            </a:r>
            <a:r>
              <a:rPr lang="zh-CN" altLang="en-US" dirty="0"/>
              <a:t>可能之后</a:t>
            </a:r>
            <a:r>
              <a:rPr lang="en-US" altLang="zh-CN" dirty="0"/>
              <a:t>prefetch</a:t>
            </a:r>
            <a:r>
              <a:rPr lang="zh-CN" altLang="en-US" dirty="0"/>
              <a:t>的数据不一样</a:t>
            </a:r>
            <a:endParaRPr lang="en-US" altLang="zh-CN" dirty="0"/>
          </a:p>
          <a:p>
            <a:r>
              <a:rPr lang="zh-CN" altLang="en-US" dirty="0"/>
              <a:t>这里画了一个示意图。</a:t>
            </a:r>
            <a:endParaRPr lang="en-US" altLang="zh-CN" dirty="0"/>
          </a:p>
          <a:p>
            <a:r>
              <a:rPr lang="zh-CN" altLang="en-US" dirty="0"/>
              <a:t>这个横轴代表一个</a:t>
            </a:r>
            <a:r>
              <a:rPr lang="en-US" altLang="zh-CN" dirty="0"/>
              <a:t>page, </a:t>
            </a:r>
            <a:r>
              <a:rPr lang="zh-CN" altLang="en-US" dirty="0"/>
              <a:t>黑色箭头代表目前这个</a:t>
            </a:r>
            <a:r>
              <a:rPr lang="en-US" altLang="zh-CN" dirty="0"/>
              <a:t>page</a:t>
            </a:r>
            <a:r>
              <a:rPr lang="zh-CN" altLang="en-US" dirty="0"/>
              <a:t>上记录的访问，这些访问之间的</a:t>
            </a:r>
            <a:r>
              <a:rPr lang="en-US" altLang="zh-CN" dirty="0"/>
              <a:t>delta</a:t>
            </a:r>
            <a:r>
              <a:rPr lang="zh-CN" altLang="en-US" dirty="0"/>
              <a:t>会计算出一个</a:t>
            </a:r>
            <a:r>
              <a:rPr lang="en-US" altLang="zh-CN" dirty="0"/>
              <a:t>signature, </a:t>
            </a:r>
            <a:r>
              <a:rPr lang="zh-CN" altLang="en-US" dirty="0"/>
              <a:t>对于一个特定的</a:t>
            </a:r>
            <a:r>
              <a:rPr lang="en-US" altLang="zh-CN" dirty="0"/>
              <a:t>signature, SPP</a:t>
            </a:r>
            <a:r>
              <a:rPr lang="zh-CN" altLang="en-US" dirty="0"/>
              <a:t>会记录之后可能会访问到什么</a:t>
            </a:r>
            <a:r>
              <a:rPr lang="en-US" altLang="zh-CN" dirty="0"/>
              <a:t>delta, </a:t>
            </a:r>
            <a:r>
              <a:rPr lang="zh-CN" altLang="en-US" dirty="0"/>
              <a:t>这些</a:t>
            </a:r>
            <a:r>
              <a:rPr lang="en-US" altLang="zh-CN" dirty="0"/>
              <a:t>delta</a:t>
            </a:r>
            <a:r>
              <a:rPr lang="zh-CN" altLang="en-US" dirty="0"/>
              <a:t>的置信程度是多少</a:t>
            </a:r>
            <a:endParaRPr lang="en-US" altLang="zh-CN" dirty="0"/>
          </a:p>
          <a:p>
            <a:r>
              <a:rPr lang="zh-CN" altLang="en-US" dirty="0"/>
              <a:t>如果置信程度够的话，就是在当前地址上加上</a:t>
            </a:r>
            <a:r>
              <a:rPr lang="en-US" altLang="zh-CN" dirty="0"/>
              <a:t>delta</a:t>
            </a:r>
            <a:r>
              <a:rPr lang="zh-CN" altLang="en-US" dirty="0"/>
              <a:t>进行</a:t>
            </a:r>
            <a:r>
              <a:rPr lang="en-US" altLang="zh-CN" dirty="0"/>
              <a:t>prefetch</a:t>
            </a:r>
            <a:r>
              <a:rPr lang="zh-CN" altLang="en-US" dirty="0"/>
              <a:t>，这是</a:t>
            </a:r>
            <a:r>
              <a:rPr lang="en-US" altLang="zh-CN" dirty="0"/>
              <a:t>lookahead 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prefetch</a:t>
            </a:r>
          </a:p>
          <a:p>
            <a:r>
              <a:rPr lang="en-US" altLang="zh-CN" dirty="0"/>
              <a:t>SPP</a:t>
            </a:r>
            <a:r>
              <a:rPr lang="zh-CN" altLang="en-US" dirty="0"/>
              <a:t>为了及时性，能够</a:t>
            </a:r>
            <a:r>
              <a:rPr lang="en-US" altLang="zh-CN" dirty="0"/>
              <a:t>lookahead, </a:t>
            </a:r>
            <a:r>
              <a:rPr lang="zh-CN" altLang="en-US" dirty="0"/>
              <a:t>在发射完了红色的这个</a:t>
            </a:r>
            <a:r>
              <a:rPr lang="en-US" altLang="zh-CN" dirty="0"/>
              <a:t>prefetch request</a:t>
            </a:r>
            <a:r>
              <a:rPr lang="zh-CN" altLang="en-US" dirty="0"/>
              <a:t>之后，他会计算出一个新的</a:t>
            </a:r>
            <a:r>
              <a:rPr lang="en-US" altLang="zh-CN" dirty="0"/>
              <a:t>speculative signature, </a:t>
            </a:r>
            <a:r>
              <a:rPr lang="zh-CN" altLang="en-US" dirty="0"/>
              <a:t>再去看这个</a:t>
            </a:r>
            <a:r>
              <a:rPr lang="en-US" altLang="zh-CN" dirty="0"/>
              <a:t>signature</a:t>
            </a:r>
            <a:r>
              <a:rPr lang="zh-CN" altLang="en-US" dirty="0"/>
              <a:t>可能会对应什么访问，然后再去</a:t>
            </a:r>
            <a:r>
              <a:rPr lang="en-US" altLang="zh-CN" dirty="0"/>
              <a:t>issue prefetch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31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因此，</a:t>
            </a:r>
            <a:r>
              <a:rPr lang="en-US" altLang="zh-CN" dirty="0"/>
              <a:t>SPP</a:t>
            </a:r>
            <a:r>
              <a:rPr lang="zh-CN" altLang="en-US" dirty="0"/>
              <a:t>结构里面最主要的两个结构</a:t>
            </a:r>
            <a:endParaRPr lang="en-US" altLang="zh-CN" dirty="0"/>
          </a:p>
          <a:p>
            <a:r>
              <a:rPr lang="zh-CN" altLang="en-US" dirty="0"/>
              <a:t>一个是</a:t>
            </a:r>
            <a:r>
              <a:rPr lang="en-US" altLang="zh-CN" dirty="0"/>
              <a:t>signature table,</a:t>
            </a:r>
            <a:r>
              <a:rPr lang="zh-CN" altLang="en-US" dirty="0"/>
              <a:t>记录每个</a:t>
            </a:r>
            <a:r>
              <a:rPr lang="en-US" altLang="zh-CN" dirty="0"/>
              <a:t>page</a:t>
            </a:r>
            <a:r>
              <a:rPr lang="zh-CN" altLang="en-US" dirty="0"/>
              <a:t>经过一系列访问之后的</a:t>
            </a:r>
            <a:r>
              <a:rPr lang="en-US" altLang="zh-CN" dirty="0"/>
              <a:t>signature</a:t>
            </a:r>
          </a:p>
          <a:p>
            <a:r>
              <a:rPr lang="zh-CN" altLang="en-US" dirty="0"/>
              <a:t>一个是</a:t>
            </a:r>
            <a:r>
              <a:rPr lang="en-US" altLang="zh-CN" dirty="0"/>
              <a:t>pattern table,</a:t>
            </a:r>
            <a:r>
              <a:rPr lang="zh-CN" altLang="en-US" dirty="0"/>
              <a:t>记录</a:t>
            </a:r>
            <a:r>
              <a:rPr lang="en-US" altLang="zh-CN" dirty="0"/>
              <a:t>signature</a:t>
            </a:r>
            <a:r>
              <a:rPr lang="zh-CN" altLang="en-US" dirty="0"/>
              <a:t>可能对应的</a:t>
            </a:r>
            <a:r>
              <a:rPr lang="en-US" altLang="zh-CN" dirty="0"/>
              <a:t>delta</a:t>
            </a:r>
            <a:r>
              <a:rPr lang="zh-CN" altLang="en-US" dirty="0"/>
              <a:t>取值，并且记录这些</a:t>
            </a:r>
            <a:r>
              <a:rPr lang="en-US" altLang="zh-CN" dirty="0"/>
              <a:t>delta</a:t>
            </a:r>
            <a:r>
              <a:rPr lang="zh-CN" altLang="en-US" dirty="0"/>
              <a:t>的置信程度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在工作过程中，</a:t>
            </a:r>
            <a:r>
              <a:rPr lang="en-US" altLang="zh-CN" dirty="0"/>
              <a:t>SPP</a:t>
            </a:r>
            <a:r>
              <a:rPr lang="zh-CN" altLang="en-US" dirty="0"/>
              <a:t>主要的两个概念，一个是</a:t>
            </a:r>
            <a:r>
              <a:rPr lang="en-US" altLang="zh-CN" dirty="0"/>
              <a:t>confidence, </a:t>
            </a:r>
            <a:r>
              <a:rPr lang="zh-CN" altLang="en-US" dirty="0"/>
              <a:t>在</a:t>
            </a:r>
            <a:r>
              <a:rPr lang="en-US" altLang="zh-CN" dirty="0"/>
              <a:t>pattern</a:t>
            </a:r>
            <a:r>
              <a:rPr lang="zh-CN" altLang="en-US" dirty="0"/>
              <a:t>中，</a:t>
            </a:r>
            <a:r>
              <a:rPr lang="en-US" altLang="zh-CN" dirty="0"/>
              <a:t>signature</a:t>
            </a:r>
            <a:r>
              <a:rPr lang="zh-CN" altLang="en-US" dirty="0"/>
              <a:t>对应的</a:t>
            </a:r>
            <a:r>
              <a:rPr lang="en-US" altLang="zh-CN" dirty="0"/>
              <a:t>stride</a:t>
            </a:r>
            <a:r>
              <a:rPr lang="zh-CN" altLang="en-US" dirty="0"/>
              <a:t>会有一个</a:t>
            </a:r>
            <a:r>
              <a:rPr lang="en-US" altLang="zh-CN" dirty="0"/>
              <a:t>confidence</a:t>
            </a:r>
            <a:r>
              <a:rPr lang="zh-CN" altLang="en-US" dirty="0"/>
              <a:t>，</a:t>
            </a:r>
            <a:r>
              <a:rPr lang="en-US" altLang="zh-CN" dirty="0"/>
              <a:t>confidence</a:t>
            </a:r>
            <a:r>
              <a:rPr lang="zh-CN" altLang="en-US" dirty="0"/>
              <a:t>足够高才会</a:t>
            </a:r>
            <a:r>
              <a:rPr lang="en-US" altLang="zh-CN" dirty="0"/>
              <a:t>issue</a:t>
            </a:r>
          </a:p>
          <a:p>
            <a:r>
              <a:rPr lang="zh-CN" altLang="en-US" dirty="0"/>
              <a:t>同时</a:t>
            </a:r>
            <a:r>
              <a:rPr lang="en-US" altLang="zh-CN" dirty="0"/>
              <a:t>SPP</a:t>
            </a:r>
            <a:r>
              <a:rPr lang="zh-CN" altLang="en-US" dirty="0"/>
              <a:t>有</a:t>
            </a:r>
            <a:r>
              <a:rPr lang="en-US" altLang="zh-CN" dirty="0"/>
              <a:t>lookahead</a:t>
            </a:r>
            <a:r>
              <a:rPr lang="zh-CN" altLang="en-US" dirty="0"/>
              <a:t>机制，如果当前路径的置信程度高于某个</a:t>
            </a:r>
            <a:r>
              <a:rPr lang="en-US" altLang="zh-CN" dirty="0"/>
              <a:t>threshold</a:t>
            </a:r>
            <a:r>
              <a:rPr lang="zh-CN" altLang="en-US" dirty="0"/>
              <a:t>的话，</a:t>
            </a:r>
            <a:endParaRPr lang="en-US" altLang="zh-CN" dirty="0"/>
          </a:p>
          <a:p>
            <a:r>
              <a:rPr lang="zh-CN" altLang="en-US" dirty="0"/>
              <a:t>他会根据</a:t>
            </a:r>
            <a:r>
              <a:rPr lang="en-US" altLang="zh-CN" dirty="0"/>
              <a:t>issue</a:t>
            </a:r>
            <a:r>
              <a:rPr lang="zh-CN" altLang="en-US" dirty="0"/>
              <a:t>的</a:t>
            </a:r>
            <a:r>
              <a:rPr lang="en-US" altLang="zh-CN" dirty="0"/>
              <a:t>prefetch</a:t>
            </a:r>
            <a:r>
              <a:rPr lang="zh-CN" altLang="en-US" dirty="0"/>
              <a:t>形成一个新的</a:t>
            </a:r>
            <a:r>
              <a:rPr lang="en-US" altLang="zh-CN" dirty="0"/>
              <a:t>signature</a:t>
            </a:r>
            <a:r>
              <a:rPr lang="zh-CN" altLang="en-US" dirty="0"/>
              <a:t>再去寻找合适的</a:t>
            </a:r>
            <a:r>
              <a:rPr lang="en-US" altLang="zh-CN" dirty="0"/>
              <a:t>stride, </a:t>
            </a:r>
            <a:r>
              <a:rPr lang="zh-CN" altLang="en-US" dirty="0"/>
              <a:t>如果</a:t>
            </a:r>
            <a:r>
              <a:rPr lang="en-US" altLang="zh-CN" dirty="0"/>
              <a:t>stride</a:t>
            </a:r>
            <a:r>
              <a:rPr lang="zh-CN" altLang="en-US" dirty="0"/>
              <a:t>的</a:t>
            </a:r>
            <a:r>
              <a:rPr lang="en-US" altLang="zh-CN" dirty="0"/>
              <a:t>confidence</a:t>
            </a:r>
            <a:r>
              <a:rPr lang="zh-CN" altLang="en-US" dirty="0"/>
              <a:t>乘上之前的</a:t>
            </a:r>
            <a:r>
              <a:rPr lang="en-US" altLang="zh-CN" dirty="0"/>
              <a:t>confidence</a:t>
            </a:r>
          </a:p>
          <a:p>
            <a:endParaRPr lang="en-US" altLang="zh-CN" dirty="0"/>
          </a:p>
          <a:p>
            <a:r>
              <a:rPr lang="en-US" altLang="zh-CN" dirty="0"/>
              <a:t>lookahead</a:t>
            </a:r>
            <a:r>
              <a:rPr lang="zh-CN" altLang="en-US" dirty="0"/>
              <a:t>对性能有非常重要的影响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整体上，</a:t>
            </a:r>
            <a:r>
              <a:rPr lang="en-US" altLang="zh-CN" dirty="0"/>
              <a:t>SPP</a:t>
            </a:r>
            <a:r>
              <a:rPr lang="zh-CN" altLang="en-US" dirty="0"/>
              <a:t>的</a:t>
            </a:r>
            <a:r>
              <a:rPr lang="en-US" altLang="zh-CN" dirty="0"/>
              <a:t>accuracy, coverage, timeliness</a:t>
            </a:r>
            <a:r>
              <a:rPr lang="zh-CN" altLang="en-US" dirty="0"/>
              <a:t>都比较好</a:t>
            </a:r>
            <a:endParaRPr lang="en-US" altLang="zh-CN" dirty="0"/>
          </a:p>
          <a:p>
            <a:r>
              <a:rPr lang="zh-CN" altLang="en-US" dirty="0"/>
              <a:t>但对于一些稀疏的</a:t>
            </a:r>
            <a:r>
              <a:rPr lang="en-US" altLang="zh-CN" dirty="0"/>
              <a:t>pattern</a:t>
            </a:r>
            <a:r>
              <a:rPr lang="zh-CN" altLang="en-US" dirty="0"/>
              <a:t>以及不规则的访问就鞭长莫及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35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SPP</a:t>
            </a:r>
            <a:r>
              <a:rPr lang="zh-CN" altLang="en-US" dirty="0"/>
              <a:t>的</a:t>
            </a:r>
            <a:r>
              <a:rPr lang="en-US" altLang="zh-CN" dirty="0"/>
              <a:t>lookahead depth</a:t>
            </a:r>
            <a:r>
              <a:rPr lang="zh-CN" altLang="en-US" dirty="0"/>
              <a:t>其实就是对应了</a:t>
            </a:r>
            <a:r>
              <a:rPr lang="en-US" altLang="zh-CN" dirty="0"/>
              <a:t>prefetch depth</a:t>
            </a:r>
            <a:r>
              <a:rPr lang="zh-CN" altLang="en-US" dirty="0"/>
              <a:t>的概念</a:t>
            </a:r>
            <a:endParaRPr lang="en-US" dirty="0"/>
          </a:p>
          <a:p>
            <a:r>
              <a:rPr lang="zh-CN" altLang="en-US" dirty="0"/>
              <a:t>不同的程序有不同的最佳</a:t>
            </a:r>
            <a:r>
              <a:rPr lang="en-US" altLang="zh-CN" dirty="0"/>
              <a:t>prefetch depth,  </a:t>
            </a:r>
            <a:r>
              <a:rPr lang="zh-CN" altLang="en-US" dirty="0"/>
              <a:t>右图所示在某个</a:t>
            </a:r>
            <a:r>
              <a:rPr lang="en-US" altLang="zh-CN" dirty="0"/>
              <a:t>prefetcher</a:t>
            </a:r>
            <a:r>
              <a:rPr lang="zh-CN" altLang="en-US" dirty="0"/>
              <a:t>上，</a:t>
            </a:r>
            <a:r>
              <a:rPr lang="en-US" altLang="zh-CN" dirty="0" err="1"/>
              <a:t>bwaves</a:t>
            </a:r>
            <a:r>
              <a:rPr lang="zh-CN" altLang="en-US" dirty="0"/>
              <a:t>最佳是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 err="1"/>
              <a:t>lbm</a:t>
            </a:r>
            <a:r>
              <a:rPr lang="zh-CN" altLang="en-US" dirty="0"/>
              <a:t>是</a:t>
            </a:r>
            <a:r>
              <a:rPr lang="en-US" altLang="zh-CN" dirty="0"/>
              <a:t>7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638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</a:t>
            </a:r>
            <a:r>
              <a:rPr lang="en-US" altLang="zh-CN" dirty="0" err="1"/>
              <a:t>libquantum</a:t>
            </a:r>
            <a:r>
              <a:rPr lang="zh-CN" altLang="en-US" dirty="0"/>
              <a:t>上进行了测试</a:t>
            </a:r>
            <a:endParaRPr lang="en-US" altLang="zh-CN" dirty="0"/>
          </a:p>
          <a:p>
            <a:r>
              <a:rPr lang="zh-CN" altLang="en-US" dirty="0"/>
              <a:t>这是</a:t>
            </a:r>
            <a:r>
              <a:rPr lang="en-US" altLang="zh-CN" dirty="0" err="1"/>
              <a:t>libquantum</a:t>
            </a:r>
            <a:r>
              <a:rPr lang="zh-CN" altLang="en-US" dirty="0"/>
              <a:t>上权重最大的</a:t>
            </a:r>
            <a:r>
              <a:rPr lang="en-US" altLang="zh-CN" dirty="0"/>
              <a:t>checkpoint</a:t>
            </a:r>
            <a:r>
              <a:rPr lang="zh-CN" altLang="en-US" dirty="0"/>
              <a:t>的一个参数遍历结果</a:t>
            </a:r>
            <a:endParaRPr lang="en-US" altLang="zh-CN" dirty="0"/>
          </a:p>
          <a:p>
            <a:r>
              <a:rPr lang="zh-CN" altLang="en-US" dirty="0"/>
              <a:t>只有</a:t>
            </a:r>
            <a:r>
              <a:rPr lang="en-US" altLang="zh-CN" dirty="0"/>
              <a:t>lookahead confidence</a:t>
            </a:r>
            <a:r>
              <a:rPr lang="zh-CN" altLang="en-US" dirty="0"/>
              <a:t>会使得</a:t>
            </a:r>
            <a:r>
              <a:rPr lang="en-US" altLang="zh-CN" dirty="0" err="1"/>
              <a:t>ipc</a:t>
            </a:r>
            <a:r>
              <a:rPr lang="zh-CN" altLang="en-US" dirty="0"/>
              <a:t>有一个比较大的变化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708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我们也去看了</a:t>
            </a:r>
            <a:r>
              <a:rPr lang="en-US" altLang="zh-CN" dirty="0" err="1"/>
              <a:t>bwaves</a:t>
            </a:r>
            <a:r>
              <a:rPr lang="zh-CN" altLang="en-US" dirty="0"/>
              <a:t>的参数影响情况，同样也是</a:t>
            </a:r>
            <a:r>
              <a:rPr lang="en-US" altLang="zh-CN" dirty="0"/>
              <a:t>lookahead confidence</a:t>
            </a:r>
            <a:r>
              <a:rPr lang="zh-CN" altLang="en-US" dirty="0"/>
              <a:t>影响最大</a:t>
            </a:r>
            <a:endParaRPr lang="en-US" altLang="zh-CN" dirty="0"/>
          </a:p>
          <a:p>
            <a:r>
              <a:rPr lang="zh-CN" altLang="en-US" dirty="0"/>
              <a:t>但是</a:t>
            </a:r>
            <a:r>
              <a:rPr lang="en-US" altLang="zh-CN" dirty="0" err="1"/>
              <a:t>bwaves</a:t>
            </a:r>
            <a:r>
              <a:rPr lang="zh-CN" altLang="en-US" dirty="0"/>
              <a:t>和</a:t>
            </a:r>
            <a:r>
              <a:rPr lang="en-US" altLang="zh-CN" dirty="0" err="1"/>
              <a:t>libquantum</a:t>
            </a:r>
            <a:r>
              <a:rPr lang="zh-CN" altLang="en-US" dirty="0"/>
              <a:t>的变化趋势是相反的。</a:t>
            </a:r>
            <a:endParaRPr lang="en-US" altLang="zh-CN" dirty="0"/>
          </a:p>
          <a:p>
            <a:r>
              <a:rPr lang="en-US" altLang="zh-CN" dirty="0" err="1"/>
              <a:t>Libquantum</a:t>
            </a:r>
            <a:r>
              <a:rPr lang="zh-CN" altLang="en-US" dirty="0"/>
              <a:t>需要激进的</a:t>
            </a:r>
            <a:r>
              <a:rPr lang="en-US" altLang="zh-CN" dirty="0"/>
              <a:t>lookahead, </a:t>
            </a:r>
            <a:r>
              <a:rPr lang="zh-CN" altLang="en-US" dirty="0"/>
              <a:t>这里比较合适的是</a:t>
            </a:r>
            <a:r>
              <a:rPr lang="en-US" altLang="zh-CN" dirty="0"/>
              <a:t>0.25, </a:t>
            </a:r>
            <a:r>
              <a:rPr lang="zh-CN" altLang="en-US" dirty="0"/>
              <a:t>而</a:t>
            </a:r>
            <a:r>
              <a:rPr lang="en-US" altLang="zh-CN" dirty="0" err="1"/>
              <a:t>bwaves</a:t>
            </a:r>
            <a:r>
              <a:rPr lang="zh-CN" altLang="en-US" dirty="0"/>
              <a:t>需要比较保守的</a:t>
            </a:r>
            <a:r>
              <a:rPr lang="en-US" altLang="zh-CN" dirty="0"/>
              <a:t>lookahead, </a:t>
            </a:r>
            <a:r>
              <a:rPr lang="zh-CN" altLang="en-US" dirty="0"/>
              <a:t>这里最合适的是</a:t>
            </a:r>
            <a:r>
              <a:rPr lang="en-US" altLang="zh-CN" dirty="0"/>
              <a:t>0.75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因此，我们无法寄希望于找到一个合适所有</a:t>
            </a:r>
            <a:r>
              <a:rPr lang="en-US" altLang="zh-CN" dirty="0"/>
              <a:t>benchmark</a:t>
            </a:r>
            <a:r>
              <a:rPr lang="zh-CN" altLang="en-US" dirty="0"/>
              <a:t>的</a:t>
            </a:r>
            <a:r>
              <a:rPr lang="en-US" altLang="zh-CN" dirty="0"/>
              <a:t>lookahead confidence</a:t>
            </a:r>
          </a:p>
        </p:txBody>
      </p:sp>
    </p:spTree>
    <p:extLst>
      <p:ext uri="{BB962C8B-B14F-4D97-AF65-F5344CB8AC3E}">
        <p14:creationId xmlns:p14="http://schemas.microsoft.com/office/powerpoint/2010/main" val="2586759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12.sv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2" cy="6858000"/>
          </a:xfrm>
          <a:prstGeom prst="rect">
            <a:avLst/>
          </a:prstGeom>
        </p:spPr>
      </p:pic>
      <p:sp>
        <p:nvSpPr>
          <p:cNvPr id="16" name="Rectangle"/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rgbClr val="0068B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7459" y="2702091"/>
            <a:ext cx="3353181" cy="140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8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48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7459" y="2143679"/>
            <a:ext cx="2931863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80333" y="4498372"/>
            <a:ext cx="2953714" cy="6521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-Subhead,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3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7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3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21685" r="25463" b="244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"/>
            <a:ext cx="11728174" cy="6602507"/>
          </a:xfrm>
          <a:prstGeom prst="rect">
            <a:avLst/>
          </a:prstGeom>
          <a:gradFill flip="none" rotWithShape="1">
            <a:gsLst>
              <a:gs pos="0">
                <a:srgbClr val="00285A"/>
              </a:gs>
              <a:gs pos="50000">
                <a:srgbClr val="00285A">
                  <a:alpha val="85000"/>
                </a:srgbClr>
              </a:gs>
              <a:gs pos="100000">
                <a:srgbClr val="00285A">
                  <a:alpha val="41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2622175"/>
            <a:ext cx="11010900" cy="9950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56581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3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8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IntelOne Display Regular" panose="020B05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9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1804904" cy="6492240"/>
          </a:xfrm>
          <a:prstGeom prst="rect">
            <a:avLst/>
          </a:prstGeom>
          <a:solidFill>
            <a:srgbClr val="00285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2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1804904" cy="6492240"/>
          </a:xfrm>
          <a:prstGeom prst="rect">
            <a:avLst/>
          </a:prstGeom>
          <a:solidFill>
            <a:srgbClr val="00285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  <p:sp>
        <p:nvSpPr>
          <p:cNvPr id="19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IntelOneLight</a:t>
            </a:r>
            <a:r>
              <a:rPr lang="en-US"/>
              <a:t> Text Goes Here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3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3E5BAC-C309-4FE2-9CB7-7E497883C827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27048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7B23B-5BF2-4CC1-8615-100199A2BDC2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97608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E3EC7C-A2A8-40D8-896D-BDA60AB892C1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8530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2D1D9-0636-4985-824E-EE55FF1FB545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5737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2" cy="6858000"/>
          </a:xfrm>
          <a:prstGeom prst="rect">
            <a:avLst/>
          </a:prstGeom>
        </p:spPr>
      </p:pic>
      <p:sp>
        <p:nvSpPr>
          <p:cNvPr id="16" name="Rectangle"/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rgbClr val="0068B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7459" y="3033533"/>
            <a:ext cx="7752461" cy="760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8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48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7459" y="2428499"/>
            <a:ext cx="2931863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80333" y="4342049"/>
            <a:ext cx="2953714" cy="610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-Subhead,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9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12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3803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AB3EF-BB0F-44E9-AC85-746099E38F45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10658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/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7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5907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63BE8-A10A-44C0-8C59-C492DCB2B88B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28184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714"/>
          </a:xfrm>
          <a:prstGeom prst="rect">
            <a:avLst/>
          </a:prstGeom>
        </p:spPr>
      </p:pic>
      <p:sp>
        <p:nvSpPr>
          <p:cNvPr id="40" name="Rectangle 39"/>
          <p:cNvSpPr/>
          <p:nvPr userDrawn="1"/>
        </p:nvSpPr>
        <p:spPr>
          <a:xfrm rot="5400000">
            <a:off x="2514599" y="-2514601"/>
            <a:ext cx="6710086" cy="11739285"/>
          </a:xfrm>
          <a:prstGeom prst="rect">
            <a:avLst/>
          </a:prstGeom>
          <a:gradFill flip="none" rotWithShape="1">
            <a:gsLst>
              <a:gs pos="0">
                <a:srgbClr val="00285A">
                  <a:alpha val="75000"/>
                </a:srgbClr>
              </a:gs>
              <a:gs pos="50000">
                <a:srgbClr val="00285A"/>
              </a:gs>
              <a:gs pos="100000">
                <a:srgbClr val="00285A">
                  <a:alpha val="75000"/>
                </a:srgbClr>
              </a:gs>
            </a:gsLst>
            <a:path path="rect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46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63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951" y="304700"/>
            <a:ext cx="11248101" cy="943848"/>
          </a:xfrm>
        </p:spPr>
        <p:txBody>
          <a:bodyPr bIns="45720"/>
          <a:lstStyle>
            <a:lvl1pPr>
              <a:defRPr sz="5333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951" y="1558457"/>
            <a:ext cx="11248101" cy="428498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2133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0944"/>
            <a:ext cx="11248101" cy="12986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bg1"/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/>
              <a:t>Click to edit footnote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200040-B841-47B7-8555-E0299CDC24FA}"/>
              </a:ext>
            </a:extLst>
          </p:cNvPr>
          <p:cNvSpPr/>
          <p:nvPr userDrawn="1"/>
        </p:nvSpPr>
        <p:spPr>
          <a:xfrm>
            <a:off x="1468406" y="0"/>
            <a:ext cx="3430768" cy="53908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C56C1-BF0A-4234-81F8-D2B769834C58}"/>
              </a:ext>
            </a:extLst>
          </p:cNvPr>
          <p:cNvSpPr/>
          <p:nvPr userDrawn="1"/>
        </p:nvSpPr>
        <p:spPr>
          <a:xfrm>
            <a:off x="860457" y="4951823"/>
            <a:ext cx="158111" cy="15811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C8AC4-A26E-48AF-9B2F-93A0F02E758D}"/>
              </a:ext>
            </a:extLst>
          </p:cNvPr>
          <p:cNvSpPr/>
          <p:nvPr userDrawn="1"/>
        </p:nvSpPr>
        <p:spPr>
          <a:xfrm>
            <a:off x="573803" y="5104242"/>
            <a:ext cx="286654" cy="28665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60BD-E2D2-44BB-ADFB-2B20CEB8775D}"/>
              </a:ext>
            </a:extLst>
          </p:cNvPr>
          <p:cNvSpPr/>
          <p:nvPr userDrawn="1"/>
        </p:nvSpPr>
        <p:spPr>
          <a:xfrm>
            <a:off x="861107" y="5390896"/>
            <a:ext cx="610214" cy="61021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A184651-D34A-4937-8369-48ADD8E89C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60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60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85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5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7056"/>
            <a:ext cx="10972800" cy="4689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6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044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10972800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4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487056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87056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4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230287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775C37-EE38-450C-8269-79E50F8E88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26138" y="2655075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C24117-8044-4F60-A59D-9F61002D6C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3331781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05F9606-8CF6-4C56-B2B6-E8A04B25F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4294" y="5767077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0"/>
            <a:ext cx="5808406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1734799" cy="640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5757203"/>
            <a:ext cx="10972799" cy="50165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1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6000">
                <a:solidFill>
                  <a:srgbClr val="525252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60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81D6F6-9700-4E5C-A6E4-B754168B1A6C}"/>
              </a:ext>
            </a:extLst>
          </p:cNvPr>
          <p:cNvSpPr/>
          <p:nvPr userDrawn="1"/>
        </p:nvSpPr>
        <p:spPr>
          <a:xfrm>
            <a:off x="5874296" y="457203"/>
            <a:ext cx="5860504" cy="594359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2B7E3E-B537-4EE3-BA97-B90982F6C31B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7624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B94AE-1165-4C66-B976-C2E168859D49}"/>
              </a:ext>
            </a:extLst>
          </p:cNvPr>
          <p:cNvSpPr/>
          <p:nvPr userDrawn="1"/>
        </p:nvSpPr>
        <p:spPr>
          <a:xfrm>
            <a:off x="709974" y="2295340"/>
            <a:ext cx="319157" cy="31915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E51D-DCA9-46A9-A882-29E595D6A99F}"/>
              </a:ext>
            </a:extLst>
          </p:cNvPr>
          <p:cNvSpPr/>
          <p:nvPr userDrawn="1"/>
        </p:nvSpPr>
        <p:spPr>
          <a:xfrm>
            <a:off x="536812" y="2123120"/>
            <a:ext cx="174318" cy="174318"/>
          </a:xfrm>
          <a:prstGeom prst="rect">
            <a:avLst/>
          </a:prstGeom>
          <a:solidFill>
            <a:srgbClr val="7BDE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772E-29C4-4337-A397-0F1232F1F1FE}"/>
              </a:ext>
            </a:extLst>
          </p:cNvPr>
          <p:cNvSpPr/>
          <p:nvPr userDrawn="1"/>
        </p:nvSpPr>
        <p:spPr>
          <a:xfrm>
            <a:off x="711130" y="2023074"/>
            <a:ext cx="100045" cy="100045"/>
          </a:xfrm>
          <a:prstGeom prst="rect">
            <a:avLst/>
          </a:prstGeom>
          <a:solidFill>
            <a:srgbClr val="B4F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7624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E17D-D74E-461D-9994-21701E9CF3FE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8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ram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</a:extLst>
          </p:cNvPr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7" y="1828800"/>
            <a:ext cx="10557387" cy="32004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0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l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021611C-81C5-4D56-9272-6AB486911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9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783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09922"/>
            <a:ext cx="11010816" cy="77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11010900" cy="480437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172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 userDrawn="1"/>
        </p:nvSpPr>
        <p:spPr bwMode="auto">
          <a:xfrm>
            <a:off x="488952" y="1793882"/>
            <a:ext cx="1120986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algn="r" defTabSz="609585"/>
            <a:endParaRPr lang="en-US" sz="1751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9760FAB-7075-45E2-B37E-C3459BCEE31D}"/>
              </a:ext>
            </a:extLst>
          </p:cNvPr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8000"/>
                </a:schemeClr>
              </a:gs>
            </a:gsLst>
            <a:lin ang="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FBD65A8-C3F1-4D6A-92DB-6325C15318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0F141D86-1670-47C4-9993-4889C5246B0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1DD144A-51F6-4CCD-8F63-358D878903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193B45D8-B4FF-47C5-9C8E-61C3D3827BEA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EB7F6EC2-8E7F-4639-8794-1CE08606278D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86963005-DD9F-44C6-ABF6-05C3DBB330D0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F47C4E-BBD8-4620-BD10-B962472E59BE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3DEF27-AE1C-4D70-A800-440381DDE477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BEDC9A-FDE9-4669-A276-9950B268557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0FA941-8035-4BC0-844B-BAC2C016D3F7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9D1C92-4659-435A-A7B3-1D3530A14FFD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6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04BA9D-47BA-429B-8282-22FF80C1B3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8952" y="1793882"/>
            <a:ext cx="1120986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algn="r" defTabSz="609585"/>
            <a:endParaRPr lang="en-US" sz="1751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C7BD96A-50AA-4EB9-AE8F-F7DFCB111945}"/>
              </a:ext>
            </a:extLst>
          </p:cNvPr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8000"/>
                </a:schemeClr>
              </a:gs>
            </a:gsLst>
            <a:lin ang="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3D61AD-B99B-4EE2-8D39-676F209732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2E7EC05C-EAEC-4C3D-ADC0-4C37E79E5D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345E1C-A44F-4E04-B831-5666FFF710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7" name="Square">
            <a:extLst>
              <a:ext uri="{FF2B5EF4-FFF2-40B4-BE49-F238E27FC236}">
                <a16:creationId xmlns:a16="http://schemas.microsoft.com/office/drawing/2014/main" id="{D5D98073-F820-4926-9755-33B6F9AF357E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652F567-DFAC-459C-AA68-F1A6FF500A82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55260F1B-9769-46FB-82F0-F06B2E5FB436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0E4AC9-9C3A-4561-8C03-42BBA3BB5808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4FAF6D8-547A-40D4-8908-D317A04D061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AF495A-2762-480E-9871-3389DE83994C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A9B6DB-3032-4366-BFE1-107EC6714BD5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FFFBAC-7223-4306-8C5B-1AAE4CB97161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3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3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CCEB2BDC-FF47-41EC-B96C-2137CCD31927}"/>
              </a:ext>
            </a:extLst>
          </p:cNvPr>
          <p:cNvSpPr/>
          <p:nvPr userDrawn="1"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5A2BF3E5-227E-45AD-8C9F-B17ABA8F440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C3294A-75C6-499B-9BC7-9A9C81E818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52914-2E1C-4314-A4CB-4457281201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37FD5D7B-5866-4492-8620-5D38A93279F4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CBFE06AC-87B6-426A-8D71-E72764A1BC6E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Square">
            <a:extLst>
              <a:ext uri="{FF2B5EF4-FFF2-40B4-BE49-F238E27FC236}">
                <a16:creationId xmlns:a16="http://schemas.microsoft.com/office/drawing/2014/main" id="{24A19736-A0FA-4D12-A57F-F6FADE0A733E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4644F4-B66D-4513-95CC-FEB42CE42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04A86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2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08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IntelOneLight</a:t>
            </a:r>
            <a:r>
              <a:rPr lang="en-US"/>
              <a:t>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2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2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2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ags" Target="../tags/tag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9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62.xml"/><Relationship Id="rId42" Type="http://schemas.openxmlformats.org/officeDocument/2006/relationships/slideLayout" Target="../slideLayouts/slideLayout70.xml"/><Relationship Id="rId47" Type="http://schemas.openxmlformats.org/officeDocument/2006/relationships/image" Target="../media/image14.svg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37" Type="http://schemas.openxmlformats.org/officeDocument/2006/relationships/slideLayout" Target="../slideLayouts/slideLayout65.xml"/><Relationship Id="rId40" Type="http://schemas.openxmlformats.org/officeDocument/2006/relationships/slideLayout" Target="../slideLayouts/slideLayout68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4" Type="http://schemas.openxmlformats.org/officeDocument/2006/relationships/slideLayout" Target="../slideLayouts/slideLayout72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slideLayout" Target="../slideLayouts/slideLayout63.xml"/><Relationship Id="rId43" Type="http://schemas.openxmlformats.org/officeDocument/2006/relationships/slideLayout" Target="../slideLayouts/slideLayout71.xml"/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61.xml"/><Relationship Id="rId38" Type="http://schemas.openxmlformats.org/officeDocument/2006/relationships/slideLayout" Target="../slideLayouts/slideLayout66.xml"/><Relationship Id="rId46" Type="http://schemas.openxmlformats.org/officeDocument/2006/relationships/image" Target="../media/image13.png"/><Relationship Id="rId20" Type="http://schemas.openxmlformats.org/officeDocument/2006/relationships/slideLayout" Target="../slideLayouts/slideLayout48.xml"/><Relationship Id="rId41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050F5D99-0E36-44BB-ACA8-9FFAD0ADF2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60233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530" imgH="531" progId="TCLayout.ActiveDocument.1">
                  <p:embed/>
                </p:oleObj>
              </mc:Choice>
              <mc:Fallback>
                <p:oleObj name="think-cell Slide" r:id="rId31" imgW="530" imgH="53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050F5D99-0E36-44BB-ACA8-9FFAD0ADF2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6786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One Display Regular" charset="0"/>
          <a:ea typeface="IntelOne Display Regular" charset="0"/>
          <a:cs typeface="IntelOne Display Regular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F41EA-3085-473A-967C-3157944804D0}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84EC55-415E-440F-AE6F-DDB70FA6D374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B4E28-8FF4-469D-9172-AA2B2441695C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05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  <p:sldLayoutId id="2147483875" r:id="rId16"/>
    <p:sldLayoutId id="2147483876" r:id="rId17"/>
    <p:sldLayoutId id="2147483719" r:id="rId18"/>
    <p:sldLayoutId id="2147483767" r:id="rId19"/>
    <p:sldLayoutId id="2147483782" r:id="rId20"/>
    <p:sldLayoutId id="2147483783" r:id="rId21"/>
    <p:sldLayoutId id="2147483784" r:id="rId22"/>
    <p:sldLayoutId id="2147483766" r:id="rId23"/>
    <p:sldLayoutId id="2147483756" r:id="rId24"/>
    <p:sldLayoutId id="2147483755" r:id="rId25"/>
    <p:sldLayoutId id="2147483722" r:id="rId26"/>
    <p:sldLayoutId id="2147483778" r:id="rId27"/>
    <p:sldLayoutId id="2147483724" r:id="rId28"/>
    <p:sldLayoutId id="2147483751" r:id="rId29"/>
    <p:sldLayoutId id="2147483730" r:id="rId30"/>
    <p:sldLayoutId id="2147483754" r:id="rId31"/>
    <p:sldLayoutId id="2147483761" r:id="rId32"/>
    <p:sldLayoutId id="2147483749" r:id="rId33"/>
    <p:sldLayoutId id="2147483746" r:id="rId34"/>
    <p:sldLayoutId id="2147483747" r:id="rId35"/>
    <p:sldLayoutId id="2147483769" r:id="rId36"/>
    <p:sldLayoutId id="2147483768" r:id="rId37"/>
    <p:sldLayoutId id="2147483723" r:id="rId38"/>
    <p:sldLayoutId id="2147483770" r:id="rId39"/>
    <p:sldLayoutId id="2147483771" r:id="rId40"/>
    <p:sldLayoutId id="2147483772" r:id="rId41"/>
    <p:sldLayoutId id="2147483745" r:id="rId42"/>
    <p:sldLayoutId id="2147483744" r:id="rId43"/>
    <p:sldLayoutId id="2147483750" r:id="rId4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11E0-C6AC-4C42-A8A9-309C036E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SPP Throttling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6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5871717" cy="4542149"/>
          </a:xfrm>
        </p:spPr>
        <p:txBody>
          <a:bodyPr/>
          <a:lstStyle/>
          <a:p>
            <a:pPr lvl="1"/>
            <a:r>
              <a:rPr lang="en-US" dirty="0"/>
              <a:t>Adjust lookahead confidence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F06521-109D-4173-DE9B-065BF1B041E7}"/>
              </a:ext>
            </a:extLst>
          </p:cNvPr>
          <p:cNvGraphicFramePr>
            <a:graphicFrameLocks noGrp="1"/>
          </p:cNvGraphicFramePr>
          <p:nvPr/>
        </p:nvGraphicFramePr>
        <p:xfrm>
          <a:off x="1314995" y="2127034"/>
          <a:ext cx="3466012" cy="3525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4112">
                  <a:extLst>
                    <a:ext uri="{9D8B030D-6E8A-4147-A177-3AD203B41FA5}">
                      <a16:colId xmlns:a16="http://schemas.microsoft.com/office/drawing/2014/main" val="509419606"/>
                    </a:ext>
                  </a:extLst>
                </a:gridCol>
                <a:gridCol w="1681900">
                  <a:extLst>
                    <a:ext uri="{9D8B030D-6E8A-4147-A177-3AD203B41FA5}">
                      <a16:colId xmlns:a16="http://schemas.microsoft.com/office/drawing/2014/main" val="785103630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SPECINT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572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400.perlbench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7.39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6641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401.bzip2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5.89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3046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403.gcc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10.24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871110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429.mcf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15.24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883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445.gobmk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8.32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8044420"/>
                  </a:ext>
                </a:extLst>
              </a:tr>
              <a:tr h="38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456.hmmer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9.67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96591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458.sjeng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8.82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56032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462.libquantum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20.14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5140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464.h264ref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14.27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260614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471.omnetpp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8.54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2349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473.astar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8.13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579979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483.xalancbmk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12.24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064749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FC6467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10.14</a:t>
                      </a:r>
                      <a:endParaRPr lang="en-US" sz="1600" b="0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69344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0CC1CC-928E-BC7B-1217-EEF444886278}"/>
              </a:ext>
            </a:extLst>
          </p:cNvPr>
          <p:cNvGraphicFramePr>
            <a:graphicFrameLocks noGrp="1"/>
          </p:cNvGraphicFramePr>
          <p:nvPr/>
        </p:nvGraphicFramePr>
        <p:xfrm>
          <a:off x="6662013" y="2127034"/>
          <a:ext cx="3466012" cy="3525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4112">
                  <a:extLst>
                    <a:ext uri="{9D8B030D-6E8A-4147-A177-3AD203B41FA5}">
                      <a16:colId xmlns:a16="http://schemas.microsoft.com/office/drawing/2014/main" val="744843205"/>
                    </a:ext>
                  </a:extLst>
                </a:gridCol>
                <a:gridCol w="1681900">
                  <a:extLst>
                    <a:ext uri="{9D8B030D-6E8A-4147-A177-3AD203B41FA5}">
                      <a16:colId xmlns:a16="http://schemas.microsoft.com/office/drawing/2014/main" val="39132165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SPECINT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994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400.perlbench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7.39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22375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401.bzip2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5.90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81195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403.gcc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10.10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8452063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429.mcf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15.38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9103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445.gobmk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8.31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43895674"/>
                  </a:ext>
                </a:extLst>
              </a:tr>
              <a:tr h="38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456.hmmer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9.82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0875911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458.sjeng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8.82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7118937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462.libquantum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18.45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1093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464.h264ref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14.26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6103998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471.omnetpp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8.53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7868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473.astar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8.12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396624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483.xalancbmk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12.26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280954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FC6467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10.07</a:t>
                      </a:r>
                      <a:endParaRPr lang="en-US" sz="1600" b="0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788438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BC4C8D-C541-15FE-2B96-E5EA96A43B2A}"/>
              </a:ext>
            </a:extLst>
          </p:cNvPr>
          <p:cNvSpPr txBox="1"/>
          <p:nvPr/>
        </p:nvSpPr>
        <p:spPr>
          <a:xfrm>
            <a:off x="1919064" y="5805830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CAE14-4C33-8FEE-54E9-D945B15E4534}"/>
              </a:ext>
            </a:extLst>
          </p:cNvPr>
          <p:cNvSpPr txBox="1"/>
          <p:nvPr/>
        </p:nvSpPr>
        <p:spPr>
          <a:xfrm>
            <a:off x="7269711" y="5805830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0.6</a:t>
            </a:r>
          </a:p>
        </p:txBody>
      </p:sp>
    </p:spTree>
    <p:extLst>
      <p:ext uri="{BB962C8B-B14F-4D97-AF65-F5344CB8AC3E}">
        <p14:creationId xmlns:p14="http://schemas.microsoft.com/office/powerpoint/2010/main" val="20519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F50D8A-1C1F-303A-7A63-BA5A10679517}"/>
              </a:ext>
            </a:extLst>
          </p:cNvPr>
          <p:cNvGraphicFramePr>
            <a:graphicFrameLocks noGrp="1"/>
          </p:cNvGraphicFramePr>
          <p:nvPr/>
        </p:nvGraphicFramePr>
        <p:xfrm>
          <a:off x="1273479" y="1260656"/>
          <a:ext cx="3876008" cy="4776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8004">
                  <a:extLst>
                    <a:ext uri="{9D8B030D-6E8A-4147-A177-3AD203B41FA5}">
                      <a16:colId xmlns:a16="http://schemas.microsoft.com/office/drawing/2014/main" val="655227710"/>
                    </a:ext>
                  </a:extLst>
                </a:gridCol>
                <a:gridCol w="1938004">
                  <a:extLst>
                    <a:ext uri="{9D8B030D-6E8A-4147-A177-3AD203B41FA5}">
                      <a16:colId xmlns:a16="http://schemas.microsoft.com/office/drawing/2014/main" val="352085746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SPECFP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675911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410.bwaves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20.62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47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416.gamess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12.47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02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433.milc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12.50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2508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434.zeusmp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16.20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48347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435.gromacs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10.55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59228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436.cactusADM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15.94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604479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437.leslie3d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13.48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09087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444.namd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12.49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591358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447.dealII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15.51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3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450.soplex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17.12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0007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453.povray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9.53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59001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454.calculix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5.53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86593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459.GemsFDTD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18.77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73180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465.tonto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10.29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14606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470.lbm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28.82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200171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481.wrf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12.74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738816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482.sphinx3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18.32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219060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Geomean</a:t>
                      </a:r>
                      <a:endParaRPr lang="en-US" sz="1600" b="1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13.66</a:t>
                      </a:r>
                      <a:endParaRPr lang="en-US" sz="1600" b="0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78377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B2408D-746D-15DB-93B4-86A655E156F5}"/>
              </a:ext>
            </a:extLst>
          </p:cNvPr>
          <p:cNvGraphicFramePr>
            <a:graphicFrameLocks noGrp="1"/>
          </p:cNvGraphicFramePr>
          <p:nvPr/>
        </p:nvGraphicFramePr>
        <p:xfrm>
          <a:off x="6363245" y="1260656"/>
          <a:ext cx="3876008" cy="4776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8004">
                  <a:extLst>
                    <a:ext uri="{9D8B030D-6E8A-4147-A177-3AD203B41FA5}">
                      <a16:colId xmlns:a16="http://schemas.microsoft.com/office/drawing/2014/main" val="655227710"/>
                    </a:ext>
                  </a:extLst>
                </a:gridCol>
                <a:gridCol w="1938004">
                  <a:extLst>
                    <a:ext uri="{9D8B030D-6E8A-4147-A177-3AD203B41FA5}">
                      <a16:colId xmlns:a16="http://schemas.microsoft.com/office/drawing/2014/main" val="352085746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SPECFP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675911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410.bwaves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22.00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47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416.gamess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12.46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02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433.milc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12.93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2508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434.zeusmp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16.17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48347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435.gromacs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10.54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59228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436.cactusADM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16.20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604479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437.leslie3d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13.37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09087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444.namd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12.49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591358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447.dealII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15.47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3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450.soplex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16.66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0007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453.povray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9.57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59001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454.calculix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5.53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86593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459.GemsFDTD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19.33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73180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465.tonto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10.27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14606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470.lbm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28.56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200171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481.wrf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12.63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738816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482.sphinx3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18.23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219060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Geomean</a:t>
                      </a:r>
                      <a:endParaRPr lang="en-US" sz="1600" b="1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FC6467"/>
                          </a:solidFill>
                          <a:effectLst/>
                        </a:rPr>
                        <a:t>13.73</a:t>
                      </a:r>
                      <a:endParaRPr lang="en-US" sz="1600" b="0" i="0" u="none" strike="noStrike" dirty="0">
                        <a:solidFill>
                          <a:srgbClr val="FC646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7837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347375-7434-FA4A-521A-69CFDDCC6398}"/>
              </a:ext>
            </a:extLst>
          </p:cNvPr>
          <p:cNvSpPr txBox="1"/>
          <p:nvPr/>
        </p:nvSpPr>
        <p:spPr>
          <a:xfrm>
            <a:off x="1962606" y="6071079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C53-07C2-A1DD-128B-CB78C6D07D81}"/>
              </a:ext>
            </a:extLst>
          </p:cNvPr>
          <p:cNvSpPr txBox="1"/>
          <p:nvPr/>
        </p:nvSpPr>
        <p:spPr>
          <a:xfrm>
            <a:off x="7043287" y="6088026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0.6</a:t>
            </a:r>
          </a:p>
        </p:txBody>
      </p:sp>
    </p:spTree>
    <p:extLst>
      <p:ext uri="{BB962C8B-B14F-4D97-AF65-F5344CB8AC3E}">
        <p14:creationId xmlns:p14="http://schemas.microsoft.com/office/powerpoint/2010/main" val="177737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A42F-E0B6-FA84-9ED9-89C00685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throttle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55B38-A58A-EC4C-4457-EE3158FA818C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biased</a:t>
            </a:r>
          </a:p>
          <a:p>
            <a:r>
              <a:rPr lang="en-US" dirty="0"/>
              <a:t>Coverage biased</a:t>
            </a:r>
          </a:p>
          <a:p>
            <a:r>
              <a:rPr lang="en-US" dirty="0"/>
              <a:t>DRAM bandwidth biased</a:t>
            </a:r>
          </a:p>
          <a:p>
            <a:endParaRPr lang="en-US" dirty="0"/>
          </a:p>
          <a:p>
            <a:r>
              <a:rPr lang="en-US" dirty="0"/>
              <a:t>Others</a:t>
            </a:r>
          </a:p>
          <a:p>
            <a:pPr lvl="1"/>
            <a:r>
              <a:rPr lang="en-US" dirty="0"/>
              <a:t>L2 MSHR</a:t>
            </a:r>
          </a:p>
          <a:p>
            <a:pPr lvl="1"/>
            <a:r>
              <a:rPr lang="en-US" dirty="0"/>
              <a:t>…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5BA33-DB15-2800-B563-43609023B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265" y="1488140"/>
            <a:ext cx="5763921" cy="37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Prefetcher Throttling -- </a:t>
            </a:r>
            <a:r>
              <a:rPr lang="en-US" altLang="zh-CN" dirty="0" err="1"/>
              <a:t>DSPatch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B1A9BB-5E95-1A79-589D-EC1D6328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52" y="1488140"/>
            <a:ext cx="6717896" cy="444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5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 Throttling -- </a:t>
            </a:r>
            <a:r>
              <a:rPr lang="en-US" altLang="zh-CN" dirty="0" err="1"/>
              <a:t>DSPatch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7EB06-99F6-64F9-24A6-40058E288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3" y="1101293"/>
            <a:ext cx="11618420" cy="509952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5CA697-6DF2-6F73-FA93-AB014587F6A7}"/>
              </a:ext>
            </a:extLst>
          </p:cNvPr>
          <p:cNvSpPr/>
          <p:nvPr/>
        </p:nvSpPr>
        <p:spPr>
          <a:xfrm>
            <a:off x="266007" y="1210507"/>
            <a:ext cx="5735782" cy="992365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50FC4-8770-6A4A-98C5-727B2578EC30}"/>
              </a:ext>
            </a:extLst>
          </p:cNvPr>
          <p:cNvSpPr txBox="1"/>
          <p:nvPr/>
        </p:nvSpPr>
        <p:spPr>
          <a:xfrm>
            <a:off x="5212080" y="1212454"/>
            <a:ext cx="63799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train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11E083-1380-6103-FCC5-09B358FD87F4}"/>
              </a:ext>
            </a:extLst>
          </p:cNvPr>
          <p:cNvSpPr/>
          <p:nvPr/>
        </p:nvSpPr>
        <p:spPr>
          <a:xfrm>
            <a:off x="964541" y="2677646"/>
            <a:ext cx="5236754" cy="3602281"/>
          </a:xfrm>
          <a:prstGeom prst="round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79C31-1DF0-D778-4FA3-3AF0FBC61942}"/>
              </a:ext>
            </a:extLst>
          </p:cNvPr>
          <p:cNvSpPr txBox="1"/>
          <p:nvPr/>
        </p:nvSpPr>
        <p:spPr>
          <a:xfrm>
            <a:off x="4945981" y="3520995"/>
            <a:ext cx="117019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prefetch</a:t>
            </a:r>
          </a:p>
        </p:txBody>
      </p:sp>
    </p:spTree>
    <p:extLst>
      <p:ext uri="{BB962C8B-B14F-4D97-AF65-F5344CB8AC3E}">
        <p14:creationId xmlns:p14="http://schemas.microsoft.com/office/powerpoint/2010/main" val="33314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 Throttling -- </a:t>
            </a:r>
            <a:r>
              <a:rPr lang="en-US" altLang="zh-CN" dirty="0" err="1"/>
              <a:t>DSPatch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47B1B-09EA-7A8C-F555-30A30C977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396699"/>
            <a:ext cx="12134522" cy="480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1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Prefetch Throttling -- </a:t>
            </a:r>
            <a:r>
              <a:rPr lang="en-US" altLang="zh-CN" dirty="0" err="1"/>
              <a:t>DSPatch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A8260-CDFD-7967-9718-B2A06AA4F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37" y="1433883"/>
            <a:ext cx="10942188" cy="485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7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69" y="509922"/>
            <a:ext cx="11401891" cy="808956"/>
          </a:xfrm>
        </p:spPr>
        <p:txBody>
          <a:bodyPr/>
          <a:lstStyle/>
          <a:p>
            <a:r>
              <a:rPr lang="en-US" altLang="zh-CN" dirty="0"/>
              <a:t>Prefetch Throttling -- Perceptron-Based Prefetch Filtering (PPF)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4605551" cy="4804375"/>
          </a:xfrm>
        </p:spPr>
        <p:txBody>
          <a:bodyPr/>
          <a:lstStyle/>
          <a:p>
            <a:r>
              <a:rPr lang="en-US" dirty="0"/>
              <a:t>PPF improves performance on a memory-intensive subset of the SPEC CPU 2017 benchmarks by </a:t>
            </a:r>
            <a:r>
              <a:rPr lang="en-US" dirty="0">
                <a:solidFill>
                  <a:srgbClr val="FF0000"/>
                </a:solidFill>
              </a:rPr>
              <a:t>3.78%</a:t>
            </a:r>
            <a:r>
              <a:rPr lang="en-US" dirty="0"/>
              <a:t> for a single-core configuration, and by </a:t>
            </a:r>
            <a:r>
              <a:rPr lang="en-US" dirty="0">
                <a:solidFill>
                  <a:srgbClr val="FF0000"/>
                </a:solidFill>
              </a:rPr>
              <a:t>11.4%</a:t>
            </a:r>
            <a:r>
              <a:rPr lang="en-US" dirty="0"/>
              <a:t> for a 4-core configuration, compared to the underlying prefetcher alone.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0C0A4-FD13-0CA1-6436-62E72AA7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37" y="1488140"/>
            <a:ext cx="7015163" cy="465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throttle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US" altLang="zh-CN" dirty="0"/>
              <a:t>Accuracy VS. Coverage </a:t>
            </a:r>
            <a:r>
              <a:rPr lang="en-US" altLang="zh-CN" dirty="0">
                <a:sym typeface="Wingdings" panose="05000000000000000000" pitchFamily="2" charset="2"/>
              </a:rPr>
              <a:t> Worse performance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DRAM Bandwidth  Contradiction</a:t>
            </a:r>
          </a:p>
          <a:p>
            <a:r>
              <a:rPr lang="en-US" altLang="zh-CN" dirty="0">
                <a:sym typeface="Wingdings" panose="05000000000000000000" pitchFamily="2" charset="2"/>
              </a:rPr>
              <a:t>SPP+PPF  accuracy higher, coverage lower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573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A42F-E0B6-FA84-9ED9-89C00685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throttle – </a:t>
            </a:r>
            <a:r>
              <a:rPr lang="en-US" altLang="zh-CN" dirty="0"/>
              <a:t>DRAM Bandwidth</a:t>
            </a:r>
            <a:endParaRPr lang="en-US" dirty="0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FE5EC218-976C-B625-E6BF-FCE00DF07CD7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20" y="1661997"/>
            <a:ext cx="11010900" cy="4378852"/>
          </a:xfrm>
        </p:spPr>
      </p:pic>
    </p:spTree>
    <p:extLst>
      <p:ext uri="{BB962C8B-B14F-4D97-AF65-F5344CB8AC3E}">
        <p14:creationId xmlns:p14="http://schemas.microsoft.com/office/powerpoint/2010/main" val="18025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Prefetchers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0C23F9E5-78C9-E289-2192-88023673AC47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94" y="0"/>
            <a:ext cx="9188182" cy="6559116"/>
          </a:xfr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41C0211-727D-EA6D-CAB6-4EDD7B6C4F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97985"/>
              </p:ext>
            </p:extLst>
          </p:nvPr>
        </p:nvGraphicFramePr>
        <p:xfrm>
          <a:off x="114170" y="5555916"/>
          <a:ext cx="9144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showAsIcon="1" r:id="rId4" imgW="914400" imgH="792360" progId="FoxitReader.Document">
                  <p:embed/>
                </p:oleObj>
              </mc:Choice>
              <mc:Fallback>
                <p:oleObj name="PDF" showAsIcon="1" r:id="rId4" imgW="914400" imgH="792360" progId="FoxitReader.Document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941C0211-727D-EA6D-CAB6-4EDD7B6C4F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170" y="5555916"/>
                        <a:ext cx="91440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19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A42F-E0B6-FA84-9ED9-89C00685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throttle – </a:t>
            </a:r>
            <a:r>
              <a:rPr lang="en-US" altLang="zh-CN" dirty="0"/>
              <a:t>DRAM Bandwidth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5268-8373-2F01-EF26-DC09B7733650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Libquantum</a:t>
            </a:r>
            <a:r>
              <a:rPr lang="en-US" dirty="0"/>
              <a:t>  -- No prefetcher</a:t>
            </a:r>
          </a:p>
          <a:p>
            <a:r>
              <a:rPr lang="en-US" dirty="0"/>
              <a:t>Bandwidth bucket 0 (0~25%)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2489</a:t>
            </a:r>
          </a:p>
          <a:p>
            <a:r>
              <a:rPr lang="en-US" dirty="0"/>
              <a:t>Bandwidth bucket 1 (25%~50%)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31228</a:t>
            </a:r>
          </a:p>
          <a:p>
            <a:r>
              <a:rPr lang="en-US" dirty="0"/>
              <a:t>Bandwidth bucket 2 (25~75%)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25076</a:t>
            </a:r>
          </a:p>
          <a:p>
            <a:r>
              <a:rPr lang="en-US" dirty="0"/>
              <a:t>Bandwidth bucket 3 (75~100%)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EE0EF9-ECE9-71BB-09C5-F149CD22CBB4}"/>
              </a:ext>
            </a:extLst>
          </p:cNvPr>
          <p:cNvSpPr txBox="1"/>
          <p:nvPr/>
        </p:nvSpPr>
        <p:spPr>
          <a:xfrm>
            <a:off x="7985760" y="2385060"/>
            <a:ext cx="3039294" cy="1107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High bandwidth</a:t>
            </a: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F0000"/>
                </a:solidFill>
              </a:rPr>
              <a:t>Contradiction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Aggressive lookahead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7403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A42F-E0B6-FA84-9ED9-89C006854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throttle – </a:t>
            </a:r>
            <a:r>
              <a:rPr lang="en-US" altLang="zh-CN" dirty="0"/>
              <a:t>Timeliness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25268-8373-2F01-EF26-DC09B7733650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Timeliness = timely prefetches / (timely + untimely prefetchers)</a:t>
            </a:r>
          </a:p>
          <a:p>
            <a:pPr marL="0" indent="0">
              <a:buNone/>
            </a:pPr>
            <a:r>
              <a:rPr lang="en-US" dirty="0"/>
              <a:t>e.g. </a:t>
            </a:r>
            <a:r>
              <a:rPr lang="en-US" dirty="0" err="1"/>
              <a:t>libquantum</a:t>
            </a:r>
            <a:r>
              <a:rPr lang="en-US" dirty="0"/>
              <a:t> timeliness = 0.003127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Low timeliness </a:t>
            </a:r>
            <a:r>
              <a:rPr lang="en-US" dirty="0">
                <a:sym typeface="Wingdings" panose="05000000000000000000" pitchFamily="2" charset="2"/>
              </a:rPr>
              <a:t> Aggressive lookahead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High timeliness  Conservative lookahead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0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1F06521-109D-4173-DE9B-065BF1B04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988733"/>
              </p:ext>
            </p:extLst>
          </p:nvPr>
        </p:nvGraphicFramePr>
        <p:xfrm>
          <a:off x="1314995" y="2127034"/>
          <a:ext cx="3466012" cy="35255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4112">
                  <a:extLst>
                    <a:ext uri="{9D8B030D-6E8A-4147-A177-3AD203B41FA5}">
                      <a16:colId xmlns:a16="http://schemas.microsoft.com/office/drawing/2014/main" val="509419606"/>
                    </a:ext>
                  </a:extLst>
                </a:gridCol>
                <a:gridCol w="1681900">
                  <a:extLst>
                    <a:ext uri="{9D8B030D-6E8A-4147-A177-3AD203B41FA5}">
                      <a16:colId xmlns:a16="http://schemas.microsoft.com/office/drawing/2014/main" val="785103630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SPECINT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15724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400.perlbench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7.39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166418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401.bzip2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5.89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3046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403.gcc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10.24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871110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429.mcf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15.24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788346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445.gobmk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8.32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78044420"/>
                  </a:ext>
                </a:extLst>
              </a:tr>
              <a:tr h="38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456.hmmer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9.67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796591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458.sjeng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8.82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956032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462.libquantum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20.14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125140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464.h264ref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14.27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3260614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471.omnetpp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8.54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823499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473.astar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8.13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3579979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483.xalancbmk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12.24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93064749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10.14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906934460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0CC1CC-928E-BC7B-1217-EEF444886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19624"/>
              </p:ext>
            </p:extLst>
          </p:nvPr>
        </p:nvGraphicFramePr>
        <p:xfrm>
          <a:off x="6662013" y="2127034"/>
          <a:ext cx="3466012" cy="35420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784112">
                  <a:extLst>
                    <a:ext uri="{9D8B030D-6E8A-4147-A177-3AD203B41FA5}">
                      <a16:colId xmlns:a16="http://schemas.microsoft.com/office/drawing/2014/main" val="744843205"/>
                    </a:ext>
                  </a:extLst>
                </a:gridCol>
                <a:gridCol w="1681900">
                  <a:extLst>
                    <a:ext uri="{9D8B030D-6E8A-4147-A177-3AD203B41FA5}">
                      <a16:colId xmlns:a16="http://schemas.microsoft.com/office/drawing/2014/main" val="391321654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SPECINT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199474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400.perlbench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7.55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2375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401.bzip2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5.84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811958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403.gcc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10.05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8452063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429.mcf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17.21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0300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445.gobmk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8.41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343895674"/>
                  </a:ext>
                </a:extLst>
              </a:tr>
              <a:tr h="384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456.hmmer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10.02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0875911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458.sjeng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8.87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7118937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462.libquantum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22.52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91093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464.h264ref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14.15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61039981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471.omnetpp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9.01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86866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473.astar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8.23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3966240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483.xalancbmk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12.30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80954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Geomean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10.43 (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+0.29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7884385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DBC4C8D-C541-15FE-2B96-E5EA96A43B2A}"/>
              </a:ext>
            </a:extLst>
          </p:cNvPr>
          <p:cNvSpPr txBox="1"/>
          <p:nvPr/>
        </p:nvSpPr>
        <p:spPr>
          <a:xfrm>
            <a:off x="1919064" y="5805830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6CAE14-4C33-8FEE-54E9-D945B15E4534}"/>
              </a:ext>
            </a:extLst>
          </p:cNvPr>
          <p:cNvSpPr txBox="1"/>
          <p:nvPr/>
        </p:nvSpPr>
        <p:spPr>
          <a:xfrm>
            <a:off x="8022322" y="5805829"/>
            <a:ext cx="982641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56285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F50D8A-1C1F-303A-7A63-BA5A106795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8728959"/>
              </p:ext>
            </p:extLst>
          </p:nvPr>
        </p:nvGraphicFramePr>
        <p:xfrm>
          <a:off x="1273479" y="1260656"/>
          <a:ext cx="3876008" cy="477647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8004">
                  <a:extLst>
                    <a:ext uri="{9D8B030D-6E8A-4147-A177-3AD203B41FA5}">
                      <a16:colId xmlns:a16="http://schemas.microsoft.com/office/drawing/2014/main" val="655227710"/>
                    </a:ext>
                  </a:extLst>
                </a:gridCol>
                <a:gridCol w="1938004">
                  <a:extLst>
                    <a:ext uri="{9D8B030D-6E8A-4147-A177-3AD203B41FA5}">
                      <a16:colId xmlns:a16="http://schemas.microsoft.com/office/drawing/2014/main" val="352085746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SPECFP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675911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410.bwaves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20.62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47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416.gamess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12.47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4902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433.milc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12.50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52508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434.zeusmp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16.20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3148347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435.gromacs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10.55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5559228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436.cactusADM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15.94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3604479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437.leslie3d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13.48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2909087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444.namd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12.49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70591358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447.dealII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15.51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123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450.soplex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17.12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80007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453.povray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9.53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6559001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454.calculix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5.53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886593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459.GemsFDTD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18.77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873180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465.tonto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10.29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414606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470.lbm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28.82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8200171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481.wrf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12.74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37738816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482.sphinx3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solidFill>
                            <a:schemeClr val="tx1"/>
                          </a:solidFill>
                          <a:effectLst/>
                        </a:rPr>
                        <a:t>18.32</a:t>
                      </a:r>
                      <a:endParaRPr lang="en-US" sz="16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69219060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Geomean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13.89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1678377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B2408D-746D-15DB-93B4-86A655E156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931771"/>
              </p:ext>
            </p:extLst>
          </p:nvPr>
        </p:nvGraphicFramePr>
        <p:xfrm>
          <a:off x="6363245" y="1260656"/>
          <a:ext cx="3876008" cy="47993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38004">
                  <a:extLst>
                    <a:ext uri="{9D8B030D-6E8A-4147-A177-3AD203B41FA5}">
                      <a16:colId xmlns:a16="http://schemas.microsoft.com/office/drawing/2014/main" val="655227710"/>
                    </a:ext>
                  </a:extLst>
                </a:gridCol>
                <a:gridCol w="1938004">
                  <a:extLst>
                    <a:ext uri="{9D8B030D-6E8A-4147-A177-3AD203B41FA5}">
                      <a16:colId xmlns:a16="http://schemas.microsoft.com/office/drawing/2014/main" val="352085746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SPECFP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8675911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410.bwaves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25.24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2474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416.gamess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12.47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49025975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433.milc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13.82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5250838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434.zeusmp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16.13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483476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435.gromacs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10.49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55922826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rgbClr val="0FB402"/>
                          </a:solidFill>
                          <a:effectLst/>
                        </a:rPr>
                        <a:t>436.cactusADM</a:t>
                      </a:r>
                      <a:endParaRPr lang="en-US" sz="1600" b="0" i="0" u="none" strike="noStrike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FB402"/>
                          </a:solidFill>
                          <a:effectLst/>
                        </a:rPr>
                        <a:t>15.05</a:t>
                      </a:r>
                      <a:endParaRPr lang="en-US" sz="1600" b="0" i="0" u="none" strike="noStrike" dirty="0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044793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437.leslie3d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13.13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090877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444.namd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12.47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05913587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447.dealII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15.58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236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rgbClr val="0FB402"/>
                          </a:solidFill>
                          <a:effectLst/>
                        </a:rPr>
                        <a:t>450.soplex</a:t>
                      </a:r>
                      <a:endParaRPr lang="en-US" sz="1600" b="0" i="0" u="none" strike="noStrike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solidFill>
                            <a:srgbClr val="0FB402"/>
                          </a:solidFill>
                          <a:effectLst/>
                        </a:rPr>
                        <a:t>15.96</a:t>
                      </a:r>
                      <a:endParaRPr lang="en-US" sz="1600" b="0" i="0" u="none" strike="noStrike" dirty="0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80007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453.povray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10.14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590018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 dirty="0">
                          <a:effectLst/>
                        </a:rPr>
                        <a:t>454.calculix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5.46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88659312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chemeClr val="accent2"/>
                          </a:solidFill>
                          <a:effectLst/>
                        </a:rPr>
                        <a:t>459.GemsFDTD</a:t>
                      </a:r>
                      <a:endParaRPr lang="en-US" sz="1600" b="0" i="0" u="none" strike="noStrike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20.29</a:t>
                      </a:r>
                      <a:endParaRPr lang="en-US" sz="1600" b="0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87318079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465.tonto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10.31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41460668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solidFill>
                            <a:srgbClr val="0FB402"/>
                          </a:solidFill>
                          <a:effectLst/>
                        </a:rPr>
                        <a:t>470.lbm</a:t>
                      </a:r>
                      <a:endParaRPr lang="en-US" sz="1600" b="0" i="0" u="none" strike="noStrike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rgbClr val="0FB402"/>
                          </a:solidFill>
                          <a:effectLst/>
                        </a:rPr>
                        <a:t>27.84</a:t>
                      </a:r>
                      <a:endParaRPr lang="en-US" sz="1600" b="0" i="0" u="none" strike="noStrike" dirty="0">
                        <a:solidFill>
                          <a:srgbClr val="0FB40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8200171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481.wrf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12.81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77388160"/>
                  </a:ext>
                </a:extLst>
              </a:tr>
              <a:tr h="2413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u="none" strike="noStrike">
                          <a:effectLst/>
                        </a:rPr>
                        <a:t>482.sphinx3</a:t>
                      </a:r>
                      <a:endParaRPr lang="en-US" sz="1600" b="0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17.97</a:t>
                      </a:r>
                      <a:endParaRPr 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92190608"/>
                  </a:ext>
                </a:extLst>
              </a:tr>
              <a:tr h="2349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Geomean</a:t>
                      </a:r>
                      <a:endParaRPr 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14.08 (</a:t>
                      </a:r>
                      <a:r>
                        <a:rPr lang="en-US" sz="16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+0.19</a:t>
                      </a:r>
                      <a:r>
                        <a:rPr lang="en-US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1678377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347375-7434-FA4A-521A-69CFDDCC6398}"/>
              </a:ext>
            </a:extLst>
          </p:cNvPr>
          <p:cNvSpPr txBox="1"/>
          <p:nvPr/>
        </p:nvSpPr>
        <p:spPr>
          <a:xfrm>
            <a:off x="1962606" y="6071079"/>
            <a:ext cx="2250616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Lookahead conf = 0.5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9ADC53-07C2-A1DD-128B-CB78C6D07D81}"/>
              </a:ext>
            </a:extLst>
          </p:cNvPr>
          <p:cNvSpPr txBox="1"/>
          <p:nvPr/>
        </p:nvSpPr>
        <p:spPr>
          <a:xfrm>
            <a:off x="7780273" y="6071079"/>
            <a:ext cx="104195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Throttling</a:t>
            </a:r>
          </a:p>
        </p:txBody>
      </p:sp>
    </p:spTree>
    <p:extLst>
      <p:ext uri="{BB962C8B-B14F-4D97-AF65-F5344CB8AC3E}">
        <p14:creationId xmlns:p14="http://schemas.microsoft.com/office/powerpoint/2010/main" val="40173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 – Average Lookahead Depth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463EFBD0-EF2B-14EC-7278-7A8593D8ED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t="761" r="824" b="1476"/>
          <a:stretch/>
        </p:blipFill>
        <p:spPr>
          <a:xfrm>
            <a:off x="1775460" y="1124505"/>
            <a:ext cx="8069580" cy="53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L2 Prefetcher Performance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6CA8E77A-7039-A0D1-5840-88EAF8B3C9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375995"/>
              </p:ext>
            </p:extLst>
          </p:nvPr>
        </p:nvGraphicFramePr>
        <p:xfrm>
          <a:off x="571286" y="1488140"/>
          <a:ext cx="11125414" cy="421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34F1D4F-54A5-6AF8-4EC8-04169B88A1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475434"/>
              </p:ext>
            </p:extLst>
          </p:nvPr>
        </p:nvGraphicFramePr>
        <p:xfrm>
          <a:off x="3383280" y="5707998"/>
          <a:ext cx="5863803" cy="548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13600">
                  <a:extLst>
                    <a:ext uri="{9D8B030D-6E8A-4147-A177-3AD203B41FA5}">
                      <a16:colId xmlns:a16="http://schemas.microsoft.com/office/drawing/2014/main" val="2835047994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4042752193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1379851866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4094052083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4236121556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1299411521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2371321153"/>
                    </a:ext>
                  </a:extLst>
                </a:gridCol>
                <a:gridCol w="650029">
                  <a:extLst>
                    <a:ext uri="{9D8B030D-6E8A-4147-A177-3AD203B41FA5}">
                      <a16:colId xmlns:a16="http://schemas.microsoft.com/office/drawing/2014/main" val="283920241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 PF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SPP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BOP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AMPM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8012002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 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9.073462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10.42802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10.24691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9.477855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9.585246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9.837169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9.802303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5515143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 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9.308574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14.07682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13.35213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11.13832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11.47827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12.07891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12.40201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78040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1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L1d Prefetcher Performance – L2 SPP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C21BD72-F84A-DF0A-768B-F23E41DB4E11}"/>
              </a:ext>
              <a:ext uri="{147F2762-F138-4A5C-976F-8EAC2B608ADB}">
                <a16:predDERef xmlns:a16="http://schemas.microsoft.com/office/drawing/2014/main" pred="{547CFFB6-492C-4417-8D54-57661E3D07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0710190"/>
              </p:ext>
            </p:extLst>
          </p:nvPr>
        </p:nvGraphicFramePr>
        <p:xfrm>
          <a:off x="571286" y="1488140"/>
          <a:ext cx="11209234" cy="4150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5A866-FD8E-FC58-61E4-E211830EF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083570"/>
              </p:ext>
            </p:extLst>
          </p:nvPr>
        </p:nvGraphicFramePr>
        <p:xfrm>
          <a:off x="3446780" y="5799438"/>
          <a:ext cx="5054600" cy="5486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97000">
                  <a:extLst>
                    <a:ext uri="{9D8B030D-6E8A-4147-A177-3AD203B41FA5}">
                      <a16:colId xmlns:a16="http://schemas.microsoft.com/office/drawing/2014/main" val="104494001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0546603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4562921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2117631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645416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41878717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874305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 L1 PF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IPCP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Stream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SMS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Stride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BOP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1721160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 INT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10.42802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10.3082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10.37375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10.33224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10.43911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10.24793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132624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Score FP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14.07682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14.03461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13.81572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14.43842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13.90041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13.8572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48016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10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4C0D-612E-9BD9-8A1E-27CA38C4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Simulator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AD72B-959D-29F1-3D39-977776CEB683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r>
              <a:rPr lang="en-US" dirty="0"/>
              <a:t>Gem5-based RISC-V O3CPU simulation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EE25790-F7E1-1080-EF38-6A6C11B13E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077340"/>
              </p:ext>
            </p:extLst>
          </p:nvPr>
        </p:nvGraphicFramePr>
        <p:xfrm>
          <a:off x="1161143" y="2531910"/>
          <a:ext cx="9387113" cy="2716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6600">
                  <a:extLst>
                    <a:ext uri="{9D8B030D-6E8A-4147-A177-3AD203B41FA5}">
                      <a16:colId xmlns:a16="http://schemas.microsoft.com/office/drawing/2014/main" val="2540627702"/>
                    </a:ext>
                  </a:extLst>
                </a:gridCol>
                <a:gridCol w="7380513">
                  <a:extLst>
                    <a:ext uri="{9D8B030D-6E8A-4147-A177-3AD203B41FA5}">
                      <a16:colId xmlns:a16="http://schemas.microsoft.com/office/drawing/2014/main" val="3091085725"/>
                    </a:ext>
                  </a:extLst>
                </a:gridCol>
              </a:tblGrid>
              <a:tr h="43942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Single core, 6 wide OOO, 256 entry ROB, 80 entry LDQ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79244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L1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64KB, 64B Line, 8 Way, </a:t>
                      </a:r>
                      <a:r>
                        <a:rPr lang="en-US" sz="1800" dirty="0" err="1"/>
                        <a:t>TreePLRURP</a:t>
                      </a:r>
                      <a:r>
                        <a:rPr lang="en-US" sz="1800" dirty="0"/>
                        <a:t>, 16MSHR, 4 Cycle Latency.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622181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L2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1MB, 64B Line, 8 Way, Inclusive, PAWRP, 16MSHR, 15 Cycle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430714"/>
                  </a:ext>
                </a:extLst>
              </a:tr>
              <a:tr h="439429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16MB, 64B Line, 6 Way, Non-Inclusive, NRFRP, 32MSHR, 29 Cycle Latency.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3106651"/>
                  </a:ext>
                </a:extLst>
              </a:tr>
              <a:tr h="758467"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Main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DRAM Sim, Fixed 90 Cycle latency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52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199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CAB05E-5704-EDF0-94D6-48511810B4E0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SPP Overview</a:t>
            </a:r>
          </a:p>
          <a:p>
            <a:r>
              <a:rPr lang="en-US" altLang="zh-CN" dirty="0"/>
              <a:t>SPP Lookahead Problem</a:t>
            </a:r>
          </a:p>
          <a:p>
            <a:r>
              <a:rPr lang="en-US" altLang="zh-CN" dirty="0"/>
              <a:t>Prefetcher Throttling</a:t>
            </a:r>
          </a:p>
          <a:p>
            <a:pPr lvl="1"/>
            <a:r>
              <a:rPr lang="en-US" altLang="zh-CN" dirty="0" err="1"/>
              <a:t>DSPatch</a:t>
            </a:r>
            <a:endParaRPr lang="en-US" altLang="zh-CN" dirty="0"/>
          </a:p>
          <a:p>
            <a:pPr lvl="1"/>
            <a:r>
              <a:rPr lang="en-US" altLang="zh-CN" dirty="0"/>
              <a:t>Perceptron Prefetcher Filtering</a:t>
            </a:r>
          </a:p>
          <a:p>
            <a:r>
              <a:rPr lang="en-US" altLang="zh-CN" dirty="0"/>
              <a:t>SPP Throttling</a:t>
            </a:r>
          </a:p>
          <a:p>
            <a:r>
              <a:rPr lang="en-US" altLang="zh-CN" dirty="0"/>
              <a:t>Performance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Signature Path Prefetcher (SPP) overview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9D15A48-21F9-62A4-7299-D027148B9975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9CCBC-7E4F-871F-8F0F-EEBF9C9C3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140"/>
            <a:ext cx="11402157" cy="44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SPP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5297499" cy="4804375"/>
          </a:xfrm>
        </p:spPr>
        <p:txBody>
          <a:bodyPr>
            <a:normAutofit/>
          </a:bodyPr>
          <a:lstStyle/>
          <a:p>
            <a:r>
              <a:rPr lang="en-US" altLang="zh-CN" dirty="0"/>
              <a:t>Main Components</a:t>
            </a:r>
          </a:p>
          <a:p>
            <a:pPr lvl="1"/>
            <a:r>
              <a:rPr lang="en-US" altLang="zh-CN" dirty="0"/>
              <a:t>Signature Table</a:t>
            </a:r>
          </a:p>
          <a:p>
            <a:pPr lvl="1"/>
            <a:r>
              <a:rPr lang="en-US" dirty="0"/>
              <a:t>Pattern Table</a:t>
            </a:r>
          </a:p>
          <a:p>
            <a:r>
              <a:rPr lang="en-US" dirty="0"/>
              <a:t>Main Mechanism</a:t>
            </a:r>
          </a:p>
          <a:p>
            <a:pPr lvl="1"/>
            <a:r>
              <a:rPr lang="en-US" dirty="0"/>
              <a:t>Confidence</a:t>
            </a:r>
          </a:p>
          <a:p>
            <a:pPr lvl="1"/>
            <a:r>
              <a:rPr lang="en-US" dirty="0"/>
              <a:t>Lookahead</a:t>
            </a:r>
          </a:p>
          <a:p>
            <a:r>
              <a:rPr lang="en-US" dirty="0"/>
              <a:t>Drawback</a:t>
            </a:r>
          </a:p>
          <a:p>
            <a:pPr lvl="1"/>
            <a:r>
              <a:rPr lang="en-US" dirty="0"/>
              <a:t>Sparse and highly irregular access patterns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556AF-DB30-B365-06AF-F6171B11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91" y="1105561"/>
            <a:ext cx="4235165" cy="27847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9E8C83-8080-F508-B1AF-EABA5ECE4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848" y="3890327"/>
            <a:ext cx="4341914" cy="25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4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10340554" cy="4542149"/>
          </a:xfrm>
        </p:spPr>
        <p:txBody>
          <a:bodyPr/>
          <a:lstStyle/>
          <a:p>
            <a:pPr marL="457200" lvl="1" indent="0">
              <a:buNone/>
            </a:pPr>
            <a:r>
              <a:rPr lang="en-US" dirty="0"/>
              <a:t>Lookahead confidence – To unlock the potential of SPP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0F697B-142C-8A02-B3DA-70F91960C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8" y="2633924"/>
            <a:ext cx="5701776" cy="3396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DAB43D-0D49-5866-FF15-F34557F40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38400"/>
            <a:ext cx="5763921" cy="37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5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482913-F4FF-DFB1-C721-5F194026A45F}"/>
              </a:ext>
            </a:extLst>
          </p:cNvPr>
          <p:cNvSpPr/>
          <p:nvPr/>
        </p:nvSpPr>
        <p:spPr>
          <a:xfrm>
            <a:off x="903693" y="1074420"/>
            <a:ext cx="3419212" cy="2884539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84109-EA01-01F7-2259-48CCEB78D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11" y="1248537"/>
            <a:ext cx="3242576" cy="25482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8CD38D-D078-433F-BC60-FDA60C7BC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28" y="1248537"/>
            <a:ext cx="3471806" cy="267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717194-1E63-DDC7-8740-143E7DB991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975" y="1285959"/>
            <a:ext cx="3419211" cy="26729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DB3FB-31ED-D48A-2CB0-66631A8F9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11" y="3982065"/>
            <a:ext cx="3269354" cy="25646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2F2CA7-71A5-801B-1140-AAA4A00AD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8945" y="3959205"/>
            <a:ext cx="3347989" cy="26345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3100C5-2B2C-5E5E-74A4-D2088913C1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975" y="3975599"/>
            <a:ext cx="3347989" cy="260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SPP throttling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7B37F-19E6-4B51-A658-32E4BDF95A38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B36EA2-2547-8F05-B5BA-C7A957ED8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526" y="1865900"/>
            <a:ext cx="4697899" cy="3691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A8196-3C08-DFF0-BA59-3B84CE851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0845" y="1921667"/>
            <a:ext cx="4580629" cy="3636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B7C2EE-B9BB-98BD-7B96-7DFC6E84739A}"/>
              </a:ext>
            </a:extLst>
          </p:cNvPr>
          <p:cNvSpPr txBox="1"/>
          <p:nvPr/>
        </p:nvSpPr>
        <p:spPr>
          <a:xfrm>
            <a:off x="2743200" y="5693569"/>
            <a:ext cx="126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libquantum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43D93B-1460-59AB-D85F-B0A1AB5EC327}"/>
              </a:ext>
            </a:extLst>
          </p:cNvPr>
          <p:cNvSpPr txBox="1"/>
          <p:nvPr/>
        </p:nvSpPr>
        <p:spPr>
          <a:xfrm>
            <a:off x="8667750" y="5735360"/>
            <a:ext cx="88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bwaves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53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2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tel 20201029">
  <a:themeElements>
    <a:clrScheme name="Intel 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One">
      <a:majorFont>
        <a:latin typeface="IntelOne Display Light"/>
        <a:ea typeface="Arial"/>
        <a:cs typeface="Arial"/>
      </a:majorFont>
      <a:minorFont>
        <a:latin typeface="IntelOne Display Regular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ED53EA91FB9D4FBB0846724770F26D" ma:contentTypeVersion="6" ma:contentTypeDescription="Create a new document." ma:contentTypeScope="" ma:versionID="476f38e32350dbcd2a7948b265c3bb55">
  <xsd:schema xmlns:xsd="http://www.w3.org/2001/XMLSchema" xmlns:xs="http://www.w3.org/2001/XMLSchema" xmlns:p="http://schemas.microsoft.com/office/2006/metadata/properties" xmlns:ns2="283a5931-602a-40b6-9175-a5c8e281c06f" xmlns:ns3="a71be665-3fcb-4035-a6b0-50519def2e16" targetNamespace="http://schemas.microsoft.com/office/2006/metadata/properties" ma:root="true" ma:fieldsID="3197631b8eeb5080f6911a8248bc6223" ns2:_="" ns3:_="">
    <xsd:import namespace="283a5931-602a-40b6-9175-a5c8e281c06f"/>
    <xsd:import namespace="a71be665-3fcb-4035-a6b0-50519def2e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3a5931-602a-40b6-9175-a5c8e281c0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be665-3fcb-4035-a6b0-50519def2e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2BDD469-5A41-472F-AC16-5D9173FC739A}">
  <ds:schemaRefs>
    <ds:schemaRef ds:uri="283a5931-602a-40b6-9175-a5c8e281c06f"/>
    <ds:schemaRef ds:uri="a71be665-3fcb-4035-a6b0-50519def2e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01C66F3-FBD8-4B0F-98D9-445FE3649D0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24B8A99-8161-4D52-8DFD-478F5C1B3170}">
  <ds:schemaRefs>
    <ds:schemaRef ds:uri="283a5931-602a-40b6-9175-a5c8e281c06f"/>
    <ds:schemaRef ds:uri="a71be665-3fcb-4035-a6b0-50519def2e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9aa06179-68b3-4e2b-b09b-a2424735516b}" enabled="1" method="Privileged" siteId="{46c98d88-e344-4ed4-8496-4ed7712e25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51022</TotalTime>
  <Words>3194</Words>
  <Application>Microsoft Office PowerPoint</Application>
  <PresentationFormat>Widescreen</PresentationFormat>
  <Paragraphs>505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1" baseType="lpstr">
      <vt:lpstr>Helvetica Neue</vt:lpstr>
      <vt:lpstr>Helvetica Neue Medium</vt:lpstr>
      <vt:lpstr>Neo Sans Intel</vt:lpstr>
      <vt:lpstr>Söhne</vt:lpstr>
      <vt:lpstr>Arial</vt:lpstr>
      <vt:lpstr>Calibri</vt:lpstr>
      <vt:lpstr>Helvetica</vt:lpstr>
      <vt:lpstr>Intel Clear</vt:lpstr>
      <vt:lpstr>IntelOne Display Light</vt:lpstr>
      <vt:lpstr>IntelOne Display Regular</vt:lpstr>
      <vt:lpstr>Wingdings</vt:lpstr>
      <vt:lpstr>22_BasicWhite</vt:lpstr>
      <vt:lpstr>Intel 20201029</vt:lpstr>
      <vt:lpstr>think-cell Slide</vt:lpstr>
      <vt:lpstr>PDF</vt:lpstr>
      <vt:lpstr>SPP Throttling</vt:lpstr>
      <vt:lpstr>Prefetchers</vt:lpstr>
      <vt:lpstr>Simulator Configuration</vt:lpstr>
      <vt:lpstr>Outline</vt:lpstr>
      <vt:lpstr>Signature Path Prefetcher (SPP) overview</vt:lpstr>
      <vt:lpstr>SPP overview</vt:lpstr>
      <vt:lpstr>SPP throttling</vt:lpstr>
      <vt:lpstr>SPP throttling</vt:lpstr>
      <vt:lpstr>SPP throttling</vt:lpstr>
      <vt:lpstr>SPP throttling</vt:lpstr>
      <vt:lpstr>SPP throttling</vt:lpstr>
      <vt:lpstr>How to throttle</vt:lpstr>
      <vt:lpstr>Prefetcher Throttling -- DSPatch</vt:lpstr>
      <vt:lpstr>Prefetch Throttling -- DSPatch</vt:lpstr>
      <vt:lpstr>Prefetch Throttling -- DSPatch</vt:lpstr>
      <vt:lpstr>Prefetch Throttling -- DSPatch</vt:lpstr>
      <vt:lpstr>Prefetch Throttling -- Perceptron-Based Prefetch Filtering (PPF)</vt:lpstr>
      <vt:lpstr>How to throttle</vt:lpstr>
      <vt:lpstr>How to throttle – DRAM Bandwidth</vt:lpstr>
      <vt:lpstr>How to throttle – DRAM Bandwidth</vt:lpstr>
      <vt:lpstr>How to throttle – Timeliness</vt:lpstr>
      <vt:lpstr>SPP throttling</vt:lpstr>
      <vt:lpstr>SPP throttling</vt:lpstr>
      <vt:lpstr>SPP throttling – Average Lookahead Depth</vt:lpstr>
      <vt:lpstr>L2 Prefetcher Performance</vt:lpstr>
      <vt:lpstr>L1d Prefetcher Performance – L2 SPP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Labs China</dc:title>
  <dc:creator>Ren, Yongqing</dc:creator>
  <cp:lastModifiedBy>Miao, Chenlu</cp:lastModifiedBy>
  <cp:revision>149</cp:revision>
  <dcterms:created xsi:type="dcterms:W3CDTF">2021-02-23T09:11:17Z</dcterms:created>
  <dcterms:modified xsi:type="dcterms:W3CDTF">2023-05-08T12:26:43Z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06179-68b3-4e2b-b09b-a2424735516b_Enabled">
    <vt:lpwstr>True</vt:lpwstr>
  </property>
  <property fmtid="{D5CDD505-2E9C-101B-9397-08002B2CF9AE}" pid="3" name="MSIP_Label_9aa06179-68b3-4e2b-b09b-a2424735516b_SiteId">
    <vt:lpwstr>46c98d88-e344-4ed4-8496-4ed7712e255d</vt:lpwstr>
  </property>
  <property fmtid="{D5CDD505-2E9C-101B-9397-08002B2CF9AE}" pid="4" name="MSIP_Label_9aa06179-68b3-4e2b-b09b-a2424735516b_Owner">
    <vt:lpwstr>jiqiang.song@intel.com</vt:lpwstr>
  </property>
  <property fmtid="{D5CDD505-2E9C-101B-9397-08002B2CF9AE}" pid="5" name="MSIP_Label_9aa06179-68b3-4e2b-b09b-a2424735516b_SetDate">
    <vt:lpwstr>2021-05-26T17:18:03.2619973Z</vt:lpwstr>
  </property>
  <property fmtid="{D5CDD505-2E9C-101B-9397-08002B2CF9AE}" pid="6" name="MSIP_Label_9aa06179-68b3-4e2b-b09b-a2424735516b_Name">
    <vt:lpwstr>Intel Confidential</vt:lpwstr>
  </property>
  <property fmtid="{D5CDD505-2E9C-101B-9397-08002B2CF9AE}" pid="7" name="MSIP_Label_9aa06179-68b3-4e2b-b09b-a2424735516b_Application">
    <vt:lpwstr>Microsoft Azure Information Protection</vt:lpwstr>
  </property>
  <property fmtid="{D5CDD505-2E9C-101B-9397-08002B2CF9AE}" pid="8" name="MSIP_Label_9aa06179-68b3-4e2b-b09b-a2424735516b_ActionId">
    <vt:lpwstr>12629d07-ebf4-411a-b406-310235870fc8</vt:lpwstr>
  </property>
  <property fmtid="{D5CDD505-2E9C-101B-9397-08002B2CF9AE}" pid="9" name="MSIP_Label_9aa06179-68b3-4e2b-b09b-a2424735516b_Extended_MSFT_Method">
    <vt:lpwstr>Manual</vt:lpwstr>
  </property>
  <property fmtid="{D5CDD505-2E9C-101B-9397-08002B2CF9AE}" pid="10" name="Sensitivity">
    <vt:lpwstr>Intel Confidential</vt:lpwstr>
  </property>
  <property fmtid="{D5CDD505-2E9C-101B-9397-08002B2CF9AE}" pid="11" name="ContentTypeId">
    <vt:lpwstr>0x010100B3ED53EA91FB9D4FBB0846724770F26D</vt:lpwstr>
  </property>
</Properties>
</file>